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69" r:id="rId5"/>
    <p:sldId id="259" r:id="rId6"/>
    <p:sldId id="270" r:id="rId7"/>
    <p:sldId id="271" r:id="rId8"/>
    <p:sldId id="266" r:id="rId9"/>
    <p:sldId id="260" r:id="rId10"/>
    <p:sldId id="263"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6A255-1765-E284-C923-C9C95C4ECD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FDB669-A9D9-8E89-8216-4DEF7F9037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BDD0C1-3D4B-2D87-7185-8BE16DB056FA}"/>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5" name="Footer Placeholder 4">
            <a:extLst>
              <a:ext uri="{FF2B5EF4-FFF2-40B4-BE49-F238E27FC236}">
                <a16:creationId xmlns:a16="http://schemas.microsoft.com/office/drawing/2014/main" id="{937F50A2-69AF-DB74-24E1-683C3D3E4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DD0195-6FD4-FD78-186D-79FE6C41FB31}"/>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27738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CCF41-C603-90E5-FB2A-D4E7720217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561156-712D-1E72-57A3-0D3C02EE25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30DBEB-83BE-3EE5-E4B5-4D494BAF9DBB}"/>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5" name="Footer Placeholder 4">
            <a:extLst>
              <a:ext uri="{FF2B5EF4-FFF2-40B4-BE49-F238E27FC236}">
                <a16:creationId xmlns:a16="http://schemas.microsoft.com/office/drawing/2014/main" id="{8E97045E-CAB8-E5C5-8144-50CF07310A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5C20BA-F26E-AABC-76B2-44386D620785}"/>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47784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01C22A-8DEA-3EBF-71FD-7733409685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0A95BD-E052-819E-1AE0-DAEA0F89EA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8DC0D4-59FF-267F-F36C-6677C026F7F2}"/>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5" name="Footer Placeholder 4">
            <a:extLst>
              <a:ext uri="{FF2B5EF4-FFF2-40B4-BE49-F238E27FC236}">
                <a16:creationId xmlns:a16="http://schemas.microsoft.com/office/drawing/2014/main" id="{6759697A-FC25-732C-4D51-AACC43D78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2DC2C-5EA2-24F2-EEE3-26484AF85FEA}"/>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1427259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18EE-2C80-EE3D-04B8-E552B19FBE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89E6A0-393A-9A29-0B44-951984330F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F25A2-F573-1726-C82E-2BBCCD1D5AE5}"/>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5" name="Footer Placeholder 4">
            <a:extLst>
              <a:ext uri="{FF2B5EF4-FFF2-40B4-BE49-F238E27FC236}">
                <a16:creationId xmlns:a16="http://schemas.microsoft.com/office/drawing/2014/main" id="{13DAC4D6-5E76-7301-14F3-CCD023BA02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1281E4-B944-B2BA-04BA-F071DFAFBFF8}"/>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136001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D6B94-AF06-1293-9FCE-0A2FEDA330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7800AF-B801-9443-C143-B57C9946CA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13371B-3E4E-B60D-8FF0-5C592BA842B8}"/>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5" name="Footer Placeholder 4">
            <a:extLst>
              <a:ext uri="{FF2B5EF4-FFF2-40B4-BE49-F238E27FC236}">
                <a16:creationId xmlns:a16="http://schemas.microsoft.com/office/drawing/2014/main" id="{5ACF6FB1-8266-7E53-84F4-90A95FE195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6EE300-970A-DF03-B93F-4B290FE70C9F}"/>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766286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B21D-A9A3-7500-FE0B-03F163ECE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766E45-CB60-9612-689D-57675E2328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9853BE-58E3-904F-2A3F-5C4B2BADBB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BF189D-129F-B41F-0B94-6E67B6A112BB}"/>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6" name="Footer Placeholder 5">
            <a:extLst>
              <a:ext uri="{FF2B5EF4-FFF2-40B4-BE49-F238E27FC236}">
                <a16:creationId xmlns:a16="http://schemas.microsoft.com/office/drawing/2014/main" id="{17C6A21D-BF31-19B3-1B0B-04EF4F24EC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29609F-3F30-E6E9-CDF1-BBE8F0206A6B}"/>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4179053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E474-F44E-8DAD-1617-A94050005C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819D5D-97BD-30AF-D396-A83BCD3BB2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9543FA-A340-CA37-A7E2-AEF0E3A23C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D4B33B-9B58-B73B-88F6-6039DF67D8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3AAC1A-D2D4-C995-94A0-0CE127240C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3911F0-FF84-6C08-62C1-32FAD88DDA96}"/>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8" name="Footer Placeholder 7">
            <a:extLst>
              <a:ext uri="{FF2B5EF4-FFF2-40B4-BE49-F238E27FC236}">
                <a16:creationId xmlns:a16="http://schemas.microsoft.com/office/drawing/2014/main" id="{4CD8CCDA-FC38-2624-E2E8-9488AC1EC1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0F0AF2-D94D-B5D0-42A9-AA0CFC4E0FC6}"/>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3481576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8420-AC3F-CD23-95D4-91C66B9C2F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A953-BEB0-18A1-D1DA-CD67B619DDF3}"/>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4" name="Footer Placeholder 3">
            <a:extLst>
              <a:ext uri="{FF2B5EF4-FFF2-40B4-BE49-F238E27FC236}">
                <a16:creationId xmlns:a16="http://schemas.microsoft.com/office/drawing/2014/main" id="{E31D7542-522E-72D1-7944-66B675C58C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CA300F-D23A-AD0F-BE31-8F32299296EC}"/>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2447424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6556A4-67E1-4004-6837-AA685E1A64C3}"/>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3" name="Footer Placeholder 2">
            <a:extLst>
              <a:ext uri="{FF2B5EF4-FFF2-40B4-BE49-F238E27FC236}">
                <a16:creationId xmlns:a16="http://schemas.microsoft.com/office/drawing/2014/main" id="{750F7633-B518-7ABC-48D9-C6AACEE8E3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714CD4-A62C-C3F5-0A6A-5A42AA19922C}"/>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400475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60D70-5CB0-D4B0-CAE9-A0F706ED6B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DA626C-C390-E450-FF5D-7AA73F0AFE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6E8BE3-06E7-F10B-57F2-8A5CB9F530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FC1400-9581-BF34-3B7D-D56814DB93D0}"/>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6" name="Footer Placeholder 5">
            <a:extLst>
              <a:ext uri="{FF2B5EF4-FFF2-40B4-BE49-F238E27FC236}">
                <a16:creationId xmlns:a16="http://schemas.microsoft.com/office/drawing/2014/main" id="{14D72F8F-53BC-DA1B-CF5A-BC58B6720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F58F1-40FF-ED43-E038-B1E93D4FAF71}"/>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3216943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075B1-5EE1-3343-DD5F-6A3B02B8B6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0B98F8-9F99-FE58-C6B8-51695E303D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14066B-1A57-F2ED-6A96-06D5F93548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3102EB-00E4-8FAD-62E3-F15C4C0AA21E}"/>
              </a:ext>
            </a:extLst>
          </p:cNvPr>
          <p:cNvSpPr>
            <a:spLocks noGrp="1"/>
          </p:cNvSpPr>
          <p:nvPr>
            <p:ph type="dt" sz="half" idx="10"/>
          </p:nvPr>
        </p:nvSpPr>
        <p:spPr/>
        <p:txBody>
          <a:bodyPr/>
          <a:lstStyle/>
          <a:p>
            <a:fld id="{CD792801-5C40-474D-91DE-5111831FC046}" type="datetimeFigureOut">
              <a:rPr lang="en-US" smtClean="0"/>
              <a:t>3/7/2025</a:t>
            </a:fld>
            <a:endParaRPr lang="en-US"/>
          </a:p>
        </p:txBody>
      </p:sp>
      <p:sp>
        <p:nvSpPr>
          <p:cNvPr id="6" name="Footer Placeholder 5">
            <a:extLst>
              <a:ext uri="{FF2B5EF4-FFF2-40B4-BE49-F238E27FC236}">
                <a16:creationId xmlns:a16="http://schemas.microsoft.com/office/drawing/2014/main" id="{CBD25543-F39B-A933-9AF1-6F3AE448C5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AD1122-19EF-A561-1082-5EED88B7A7CE}"/>
              </a:ext>
            </a:extLst>
          </p:cNvPr>
          <p:cNvSpPr>
            <a:spLocks noGrp="1"/>
          </p:cNvSpPr>
          <p:nvPr>
            <p:ph type="sldNum" sz="quarter" idx="12"/>
          </p:nvPr>
        </p:nvSpPr>
        <p:spPr/>
        <p:txBody>
          <a:bodyPr/>
          <a:lstStyle/>
          <a:p>
            <a:fld id="{95D5DA9A-24FC-4E91-94D5-3B98D4DFF441}" type="slidenum">
              <a:rPr lang="en-US" smtClean="0"/>
              <a:t>‹#›</a:t>
            </a:fld>
            <a:endParaRPr lang="en-US"/>
          </a:p>
        </p:txBody>
      </p:sp>
    </p:spTree>
    <p:extLst>
      <p:ext uri="{BB962C8B-B14F-4D97-AF65-F5344CB8AC3E}">
        <p14:creationId xmlns:p14="http://schemas.microsoft.com/office/powerpoint/2010/main" val="2474561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638EA2-4EAF-CE04-7CBE-BC91C03E7C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F189EB-8206-4B73-2B05-11039007CD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4129D9-41C0-AA6C-E48A-D5FF6E58B1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92801-5C40-474D-91DE-5111831FC046}" type="datetimeFigureOut">
              <a:rPr lang="en-US" smtClean="0"/>
              <a:t>3/7/2025</a:t>
            </a:fld>
            <a:endParaRPr lang="en-US"/>
          </a:p>
        </p:txBody>
      </p:sp>
      <p:sp>
        <p:nvSpPr>
          <p:cNvPr id="5" name="Footer Placeholder 4">
            <a:extLst>
              <a:ext uri="{FF2B5EF4-FFF2-40B4-BE49-F238E27FC236}">
                <a16:creationId xmlns:a16="http://schemas.microsoft.com/office/drawing/2014/main" id="{EBE00C4D-635D-1487-121A-19875167EE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BABEE3-67E4-676B-56F0-44F02DB588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5DA9A-24FC-4E91-94D5-3B98D4DFF441}" type="slidenum">
              <a:rPr lang="en-US" smtClean="0"/>
              <a:t>‹#›</a:t>
            </a:fld>
            <a:endParaRPr lang="en-US"/>
          </a:p>
        </p:txBody>
      </p:sp>
    </p:spTree>
    <p:extLst>
      <p:ext uri="{BB962C8B-B14F-4D97-AF65-F5344CB8AC3E}">
        <p14:creationId xmlns:p14="http://schemas.microsoft.com/office/powerpoint/2010/main" val="2097536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250328-D480-8A66-D89D-38B60DA71A17}"/>
              </a:ext>
            </a:extLst>
          </p:cNvPr>
          <p:cNvSpPr>
            <a:spLocks noGrp="1"/>
          </p:cNvSpPr>
          <p:nvPr>
            <p:ph type="ctrTitle"/>
          </p:nvPr>
        </p:nvSpPr>
        <p:spPr>
          <a:xfrm>
            <a:off x="1285241" y="1008993"/>
            <a:ext cx="9231410" cy="3542045"/>
          </a:xfrm>
        </p:spPr>
        <p:txBody>
          <a:bodyPr anchor="b">
            <a:normAutofit/>
          </a:bodyPr>
          <a:lstStyle/>
          <a:p>
            <a:pPr algn="l"/>
            <a:r>
              <a:rPr lang="en-US" sz="11500" dirty="0"/>
              <a:t>SORA 2024 Survey Results</a:t>
            </a:r>
          </a:p>
        </p:txBody>
      </p:sp>
      <p:sp>
        <p:nvSpPr>
          <p:cNvPr id="3" name="Subtitle 2">
            <a:extLst>
              <a:ext uri="{FF2B5EF4-FFF2-40B4-BE49-F238E27FC236}">
                <a16:creationId xmlns:a16="http://schemas.microsoft.com/office/drawing/2014/main" id="{E19542BA-E52F-27A8-FB1D-03B945A7932A}"/>
              </a:ext>
            </a:extLst>
          </p:cNvPr>
          <p:cNvSpPr>
            <a:spLocks noGrp="1"/>
          </p:cNvSpPr>
          <p:nvPr>
            <p:ph type="subTitle" idx="1"/>
          </p:nvPr>
        </p:nvSpPr>
        <p:spPr>
          <a:xfrm>
            <a:off x="1285242" y="4670427"/>
            <a:ext cx="3031926" cy="1344433"/>
          </a:xfrm>
        </p:spPr>
        <p:txBody>
          <a:bodyPr anchor="t">
            <a:normAutofit/>
          </a:bodyPr>
          <a:lstStyle/>
          <a:p>
            <a:pPr algn="l"/>
            <a:r>
              <a:rPr lang="en-US" dirty="0"/>
              <a:t>Michael Metiva</a:t>
            </a:r>
          </a:p>
          <a:p>
            <a:pPr algn="l"/>
            <a:r>
              <a:rPr lang="en-US" dirty="0"/>
              <a:t>SORA Chair</a:t>
            </a:r>
          </a:p>
          <a:p>
            <a:pPr algn="l"/>
            <a:r>
              <a:rPr lang="en-US" dirty="0"/>
              <a:t>January 24, 2024</a:t>
            </a:r>
          </a:p>
        </p:txBody>
      </p:sp>
      <p:sp>
        <p:nvSpPr>
          <p:cNvPr id="4" name="Subtitle 2">
            <a:extLst>
              <a:ext uri="{FF2B5EF4-FFF2-40B4-BE49-F238E27FC236}">
                <a16:creationId xmlns:a16="http://schemas.microsoft.com/office/drawing/2014/main" id="{35CFACC3-F604-D199-B796-89F69C242D30}"/>
              </a:ext>
            </a:extLst>
          </p:cNvPr>
          <p:cNvSpPr txBox="1">
            <a:spLocks/>
          </p:cNvSpPr>
          <p:nvPr/>
        </p:nvSpPr>
        <p:spPr>
          <a:xfrm>
            <a:off x="5221354" y="4670426"/>
            <a:ext cx="3031926" cy="1344433"/>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r>
              <a:rPr lang="en-US" dirty="0"/>
              <a:t>N = 82</a:t>
            </a:r>
          </a:p>
        </p:txBody>
      </p:sp>
    </p:spTree>
    <p:extLst>
      <p:ext uri="{BB962C8B-B14F-4D97-AF65-F5344CB8AC3E}">
        <p14:creationId xmlns:p14="http://schemas.microsoft.com/office/powerpoint/2010/main" val="357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E63A53F-A660-E082-D44F-8AAAE4ED95A6}"/>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303724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E5897-69D2-5689-6DA7-BBE8BA0CC46D}"/>
              </a:ext>
            </a:extLst>
          </p:cNvPr>
          <p:cNvSpPr>
            <a:spLocks noGrp="1"/>
          </p:cNvSpPr>
          <p:nvPr>
            <p:ph type="title"/>
          </p:nvPr>
        </p:nvSpPr>
        <p:spPr>
          <a:xfrm>
            <a:off x="838200" y="365125"/>
            <a:ext cx="10515600" cy="683499"/>
          </a:xfrm>
        </p:spPr>
        <p:txBody>
          <a:bodyPr>
            <a:normAutofit fontScale="90000"/>
          </a:bodyPr>
          <a:lstStyle/>
          <a:p>
            <a:r>
              <a:rPr lang="en-US" dirty="0"/>
              <a:t>Comments</a:t>
            </a:r>
          </a:p>
        </p:txBody>
      </p:sp>
      <p:sp>
        <p:nvSpPr>
          <p:cNvPr id="3" name="Content Placeholder 2">
            <a:extLst>
              <a:ext uri="{FF2B5EF4-FFF2-40B4-BE49-F238E27FC236}">
                <a16:creationId xmlns:a16="http://schemas.microsoft.com/office/drawing/2014/main" id="{DE6BC9A0-23A9-18BE-B07E-B0A197322C34}"/>
              </a:ext>
            </a:extLst>
          </p:cNvPr>
          <p:cNvSpPr>
            <a:spLocks noGrp="1"/>
          </p:cNvSpPr>
          <p:nvPr>
            <p:ph idx="1"/>
          </p:nvPr>
        </p:nvSpPr>
        <p:spPr>
          <a:xfrm>
            <a:off x="838200" y="1266738"/>
            <a:ext cx="10515600" cy="4910225"/>
          </a:xfrm>
        </p:spPr>
        <p:txBody>
          <a:bodyPr>
            <a:normAutofit fontScale="62500" lnSpcReduction="20000"/>
          </a:bodyPr>
          <a:lstStyle/>
          <a:p>
            <a:pPr>
              <a:spcBef>
                <a:spcPts val="1800"/>
              </a:spcBef>
            </a:pPr>
            <a:r>
              <a:rPr lang="en-US" dirty="0"/>
              <a:t>As a fiscal analyst I appreciate growing within my role through MS 365 products (Power BI, Excel, </a:t>
            </a:r>
            <a:r>
              <a:rPr lang="en-US" dirty="0" err="1"/>
              <a:t>etc</a:t>
            </a:r>
            <a:r>
              <a:rPr lang="en-US" dirty="0"/>
              <a:t>) and new approaches to budgeting and forecasting. Please continue sharing resources and trainings.</a:t>
            </a:r>
          </a:p>
          <a:p>
            <a:pPr>
              <a:spcBef>
                <a:spcPts val="1800"/>
              </a:spcBef>
            </a:pPr>
            <a:r>
              <a:rPr lang="en-US" dirty="0"/>
              <a:t>Great way to stay connected and engaged w/ other colleagues around the state agencies and external research partners.</a:t>
            </a:r>
          </a:p>
          <a:p>
            <a:pPr>
              <a:spcBef>
                <a:spcPts val="1800"/>
              </a:spcBef>
            </a:pPr>
            <a:r>
              <a:rPr lang="en-US" dirty="0"/>
              <a:t>I am a bit of an interloper as I work at a county instead of a State agency, but getting to listen in and attend these meetings brings so much value and I appreciate that these exist and are available to non-State folks</a:t>
            </a:r>
          </a:p>
          <a:p>
            <a:pPr>
              <a:spcBef>
                <a:spcPts val="1800"/>
              </a:spcBef>
            </a:pPr>
            <a:r>
              <a:rPr lang="en-US" dirty="0"/>
              <a:t>Keep up the great job that you're doing. Life long learning is a great as we embrace the day to day challenges and plan for the future! Thank you for all that you do. </a:t>
            </a:r>
          </a:p>
          <a:p>
            <a:pPr>
              <a:spcBef>
                <a:spcPts val="1800"/>
              </a:spcBef>
            </a:pPr>
            <a:r>
              <a:rPr lang="en-US" dirty="0"/>
              <a:t>My manager forwarded me the digital accessibility session, which was great. Otherwise I'm unfamiliar with the organization. I just signed up for the listserv.</a:t>
            </a:r>
          </a:p>
          <a:p>
            <a:pPr>
              <a:spcBef>
                <a:spcPts val="1800"/>
              </a:spcBef>
            </a:pPr>
            <a:r>
              <a:rPr lang="en-US" dirty="0"/>
              <a:t>SORA is incredibly helpful! Looking forward to continuing to attend for professional development.</a:t>
            </a:r>
          </a:p>
          <a:p>
            <a:pPr>
              <a:spcBef>
                <a:spcPts val="1800"/>
              </a:spcBef>
            </a:pPr>
            <a:r>
              <a:rPr lang="en-US" dirty="0"/>
              <a:t>SORA rocks! Keep up the good work. Another benefit I'd add is mentoring and sharing my knowledge to help guide/support/level-up others. :)</a:t>
            </a:r>
          </a:p>
          <a:p>
            <a:pPr>
              <a:spcBef>
                <a:spcPts val="1800"/>
              </a:spcBef>
            </a:pPr>
            <a:r>
              <a:rPr lang="en-US" dirty="0"/>
              <a:t>"I work in a WOC HR Role, and the tech skills are very low in my department, so this is nowhere on the radar...now it will </a:t>
            </a:r>
            <a:r>
              <a:rPr lang="en-US" dirty="0" err="1"/>
              <a:t>be!It</a:t>
            </a:r>
            <a:r>
              <a:rPr lang="en-US" dirty="0"/>
              <a:t> would be great if the slides could be sent to the people registered, but I will keep my eyes open for them to be posted to the SORA site. Thanks!"</a:t>
            </a:r>
          </a:p>
        </p:txBody>
      </p:sp>
    </p:spTree>
    <p:extLst>
      <p:ext uri="{BB962C8B-B14F-4D97-AF65-F5344CB8AC3E}">
        <p14:creationId xmlns:p14="http://schemas.microsoft.com/office/powerpoint/2010/main" val="2683916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E5897-69D2-5689-6DA7-BBE8BA0CC46D}"/>
              </a:ext>
            </a:extLst>
          </p:cNvPr>
          <p:cNvSpPr>
            <a:spLocks noGrp="1"/>
          </p:cNvSpPr>
          <p:nvPr>
            <p:ph type="title"/>
          </p:nvPr>
        </p:nvSpPr>
        <p:spPr>
          <a:xfrm>
            <a:off x="838200" y="365125"/>
            <a:ext cx="10515600" cy="683499"/>
          </a:xfrm>
        </p:spPr>
        <p:txBody>
          <a:bodyPr>
            <a:normAutofit fontScale="90000"/>
          </a:bodyPr>
          <a:lstStyle/>
          <a:p>
            <a:r>
              <a:rPr lang="en-US" dirty="0"/>
              <a:t>Suggestions</a:t>
            </a:r>
          </a:p>
        </p:txBody>
      </p:sp>
      <p:sp>
        <p:nvSpPr>
          <p:cNvPr id="3" name="Content Placeholder 2">
            <a:extLst>
              <a:ext uri="{FF2B5EF4-FFF2-40B4-BE49-F238E27FC236}">
                <a16:creationId xmlns:a16="http://schemas.microsoft.com/office/drawing/2014/main" id="{DE6BC9A0-23A9-18BE-B07E-B0A197322C34}"/>
              </a:ext>
            </a:extLst>
          </p:cNvPr>
          <p:cNvSpPr>
            <a:spLocks noGrp="1"/>
          </p:cNvSpPr>
          <p:nvPr>
            <p:ph idx="1"/>
          </p:nvPr>
        </p:nvSpPr>
        <p:spPr>
          <a:xfrm>
            <a:off x="838200" y="1266738"/>
            <a:ext cx="10515600" cy="4910225"/>
          </a:xfrm>
        </p:spPr>
        <p:txBody>
          <a:bodyPr>
            <a:normAutofit fontScale="70000" lnSpcReduction="20000"/>
          </a:bodyPr>
          <a:lstStyle/>
          <a:p>
            <a:pPr>
              <a:spcBef>
                <a:spcPts val="1800"/>
              </a:spcBef>
            </a:pPr>
            <a:r>
              <a:rPr lang="en-US" dirty="0"/>
              <a:t>I'm more interested in in-person events</a:t>
            </a:r>
          </a:p>
          <a:p>
            <a:pPr>
              <a:spcBef>
                <a:spcPts val="1800"/>
              </a:spcBef>
            </a:pPr>
            <a:r>
              <a:rPr lang="en-US" dirty="0"/>
              <a:t>It might be good to have a session or share info about classes/conferences for folks who don't do data analysis or research in their current job but would like to develop skills in it, learn more, do more along those lines, etc. Or maybe there could be a mentorship thing created within the group. Thanks.</a:t>
            </a:r>
          </a:p>
          <a:p>
            <a:pPr>
              <a:spcBef>
                <a:spcPts val="1800"/>
              </a:spcBef>
            </a:pPr>
            <a:r>
              <a:rPr lang="en-US" dirty="0"/>
              <a:t>Nice job on the survey! I really appreciate SORA and have recommended it to several colleagues. Unfortunately, the SORA site gets blocked on State computers (it is possible to access it but you have to do some clicking). Keep up the great work!</a:t>
            </a:r>
          </a:p>
          <a:p>
            <a:pPr>
              <a:spcBef>
                <a:spcPts val="1800"/>
              </a:spcBef>
            </a:pPr>
            <a:r>
              <a:rPr lang="en-US" dirty="0"/>
              <a:t>Not sure if it is fixed, but in the past when I have tried to link people to SORA's website, I (they) get a https error where oregonresearch.org is not secure.  Not sure if this has been corrected yet.</a:t>
            </a:r>
          </a:p>
          <a:p>
            <a:pPr>
              <a:spcBef>
                <a:spcPts val="1800"/>
              </a:spcBef>
            </a:pPr>
            <a:r>
              <a:rPr lang="en-US" dirty="0"/>
              <a:t>Thank you for this group. I would appreciate more examples and/or presentations in programming. I really enjoyed the R examples and would appreciate additional examples of R and Python. </a:t>
            </a:r>
          </a:p>
          <a:p>
            <a:pPr>
              <a:spcBef>
                <a:spcPts val="1800"/>
              </a:spcBef>
            </a:pPr>
            <a:r>
              <a:rPr lang="en-US" dirty="0"/>
              <a:t>Would like to see more career pathways, education and resources </a:t>
            </a:r>
          </a:p>
          <a:p>
            <a:pPr>
              <a:spcBef>
                <a:spcPts val="1800"/>
              </a:spcBef>
            </a:pPr>
            <a:r>
              <a:rPr lang="en-US" dirty="0"/>
              <a:t>Would love to see some asset management topics at some point to connect and network with other agencies' asset management teams :)</a:t>
            </a:r>
          </a:p>
          <a:p>
            <a:pPr>
              <a:spcBef>
                <a:spcPts val="1800"/>
              </a:spcBef>
            </a:pPr>
            <a:endParaRPr lang="en-US" dirty="0"/>
          </a:p>
          <a:p>
            <a:pPr>
              <a:spcBef>
                <a:spcPts val="1800"/>
              </a:spcBef>
            </a:pPr>
            <a:endParaRPr lang="en-US" dirty="0"/>
          </a:p>
          <a:p>
            <a:pPr>
              <a:spcBef>
                <a:spcPts val="1800"/>
              </a:spcBef>
            </a:pPr>
            <a:endParaRPr lang="en-US" dirty="0"/>
          </a:p>
        </p:txBody>
      </p:sp>
    </p:spTree>
    <p:extLst>
      <p:ext uri="{BB962C8B-B14F-4D97-AF65-F5344CB8AC3E}">
        <p14:creationId xmlns:p14="http://schemas.microsoft.com/office/powerpoint/2010/main" val="228476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DD2AA-E14F-FD3E-4751-876E1875BB83}"/>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F547DFCF-0E02-D341-AFF9-AA86493DC5E0}"/>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026326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8F43CDB-0038-4613-B64A-89256E87B7F5}"/>
              </a:ext>
            </a:extLst>
          </p:cNvPr>
          <p:cNvPicPr>
            <a:picLocks noChangeAspect="1"/>
          </p:cNvPicPr>
          <p:nvPr/>
        </p:nvPicPr>
        <p:blipFill>
          <a:blip r:embed="rId2"/>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02A144FE-BEE1-7E65-A041-91F790A9927E}"/>
              </a:ext>
            </a:extLst>
          </p:cNvPr>
          <p:cNvSpPr txBox="1"/>
          <p:nvPr/>
        </p:nvSpPr>
        <p:spPr>
          <a:xfrm>
            <a:off x="8821995" y="1334125"/>
            <a:ext cx="3123740" cy="1569660"/>
          </a:xfrm>
          <a:prstGeom prst="rect">
            <a:avLst/>
          </a:prstGeom>
          <a:noFill/>
        </p:spPr>
        <p:txBody>
          <a:bodyPr wrap="none" rtlCol="0">
            <a:spAutoFit/>
          </a:bodyPr>
          <a:lstStyle/>
          <a:p>
            <a:pPr algn="ctr"/>
            <a:r>
              <a:rPr lang="en-US" sz="4800" dirty="0">
                <a:solidFill>
                  <a:srgbClr val="C00000"/>
                </a:solidFill>
              </a:rPr>
              <a:t>HISTORICAL</a:t>
            </a:r>
          </a:p>
          <a:p>
            <a:pPr algn="ctr"/>
            <a:r>
              <a:rPr lang="en-US" sz="4800" dirty="0">
                <a:solidFill>
                  <a:srgbClr val="C00000"/>
                </a:solidFill>
              </a:rPr>
              <a:t>DATA</a:t>
            </a:r>
          </a:p>
        </p:txBody>
      </p:sp>
    </p:spTree>
    <p:extLst>
      <p:ext uri="{BB962C8B-B14F-4D97-AF65-F5344CB8AC3E}">
        <p14:creationId xmlns:p14="http://schemas.microsoft.com/office/powerpoint/2010/main" val="1775798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035AE4-9FFE-5EE3-F0CC-DF62F37575D9}"/>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07675619-3CF0-874E-44E0-2B214F3404A3}"/>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284986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F1307DD0-9612-6E4E-8849-1778623302E1}"/>
              </a:ext>
            </a:extLst>
          </p:cNvPr>
          <p:cNvGraphicFramePr>
            <a:graphicFrameLocks noGrp="1"/>
          </p:cNvGraphicFramePr>
          <p:nvPr>
            <p:extLst>
              <p:ext uri="{D42A27DB-BD31-4B8C-83A1-F6EECF244321}">
                <p14:modId xmlns:p14="http://schemas.microsoft.com/office/powerpoint/2010/main" val="655320073"/>
              </p:ext>
            </p:extLst>
          </p:nvPr>
        </p:nvGraphicFramePr>
        <p:xfrm>
          <a:off x="790114" y="1888759"/>
          <a:ext cx="10399497" cy="4211243"/>
        </p:xfrm>
        <a:graphic>
          <a:graphicData uri="http://schemas.openxmlformats.org/drawingml/2006/table">
            <a:tbl>
              <a:tblPr firstRow="1" bandRow="1">
                <a:tableStyleId>{5C22544A-7EE6-4342-B048-85BDC9FD1C3A}</a:tableStyleId>
              </a:tblPr>
              <a:tblGrid>
                <a:gridCol w="4486424">
                  <a:extLst>
                    <a:ext uri="{9D8B030D-6E8A-4147-A177-3AD203B41FA5}">
                      <a16:colId xmlns:a16="http://schemas.microsoft.com/office/drawing/2014/main" val="2668582170"/>
                    </a:ext>
                  </a:extLst>
                </a:gridCol>
                <a:gridCol w="2008682">
                  <a:extLst>
                    <a:ext uri="{9D8B030D-6E8A-4147-A177-3AD203B41FA5}">
                      <a16:colId xmlns:a16="http://schemas.microsoft.com/office/drawing/2014/main" val="270354199"/>
                    </a:ext>
                  </a:extLst>
                </a:gridCol>
                <a:gridCol w="2008682">
                  <a:extLst>
                    <a:ext uri="{9D8B030D-6E8A-4147-A177-3AD203B41FA5}">
                      <a16:colId xmlns:a16="http://schemas.microsoft.com/office/drawing/2014/main" val="2764712354"/>
                    </a:ext>
                  </a:extLst>
                </a:gridCol>
                <a:gridCol w="1895709">
                  <a:extLst>
                    <a:ext uri="{9D8B030D-6E8A-4147-A177-3AD203B41FA5}">
                      <a16:colId xmlns:a16="http://schemas.microsoft.com/office/drawing/2014/main" val="4033884028"/>
                    </a:ext>
                  </a:extLst>
                </a:gridCol>
              </a:tblGrid>
              <a:tr h="561763">
                <a:tc>
                  <a:txBody>
                    <a:bodyPr/>
                    <a:lstStyle/>
                    <a:p>
                      <a:pPr algn="ctr"/>
                      <a:r>
                        <a:rPr lang="en-US" sz="2400" dirty="0"/>
                        <a:t>Barrier</a:t>
                      </a:r>
                    </a:p>
                  </a:txBody>
                  <a:tcPr/>
                </a:tc>
                <a:tc>
                  <a:txBody>
                    <a:bodyPr/>
                    <a:lstStyle/>
                    <a:p>
                      <a:pPr algn="ctr"/>
                      <a:r>
                        <a:rPr lang="en-US" sz="2400" dirty="0"/>
                        <a:t>2022</a:t>
                      </a:r>
                    </a:p>
                  </a:txBody>
                  <a:tcPr/>
                </a:tc>
                <a:tc>
                  <a:txBody>
                    <a:bodyPr/>
                    <a:lstStyle/>
                    <a:p>
                      <a:pPr algn="ctr"/>
                      <a:r>
                        <a:rPr lang="en-US" sz="2400" dirty="0"/>
                        <a:t>2023</a:t>
                      </a:r>
                    </a:p>
                  </a:txBody>
                  <a:tcPr/>
                </a:tc>
                <a:tc>
                  <a:txBody>
                    <a:bodyPr/>
                    <a:lstStyle/>
                    <a:p>
                      <a:pPr algn="ctr"/>
                      <a:r>
                        <a:rPr lang="en-US" sz="2400" dirty="0"/>
                        <a:t>2024</a:t>
                      </a:r>
                    </a:p>
                  </a:txBody>
                  <a:tcPr/>
                </a:tc>
                <a:extLst>
                  <a:ext uri="{0D108BD9-81ED-4DB2-BD59-A6C34878D82A}">
                    <a16:rowId xmlns:a16="http://schemas.microsoft.com/office/drawing/2014/main" val="213160389"/>
                  </a:ext>
                </a:extLst>
              </a:tr>
              <a:tr h="455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Able to attend all events</a:t>
                      </a:r>
                    </a:p>
                  </a:txBody>
                  <a:tcPr anchor="ctr"/>
                </a:tc>
                <a:tc>
                  <a:txBody>
                    <a:bodyPr/>
                    <a:lstStyle/>
                    <a:p>
                      <a:pPr algn="ctr"/>
                      <a:r>
                        <a:rPr lang="en-US" dirty="0"/>
                        <a:t>5%</a:t>
                      </a:r>
                    </a:p>
                  </a:txBody>
                  <a:tcPr anchor="ctr"/>
                </a:tc>
                <a:tc>
                  <a:txBody>
                    <a:bodyPr/>
                    <a:lstStyle/>
                    <a:p>
                      <a:pPr algn="ctr"/>
                      <a:r>
                        <a:rPr lang="en-US" dirty="0"/>
                        <a:t>5%</a:t>
                      </a:r>
                    </a:p>
                  </a:txBody>
                  <a:tcPr anchor="ctr"/>
                </a:tc>
                <a:tc>
                  <a:txBody>
                    <a:bodyPr/>
                    <a:lstStyle/>
                    <a:p>
                      <a:pPr algn="ctr"/>
                      <a:r>
                        <a:rPr lang="en-US" dirty="0"/>
                        <a:t>2%</a:t>
                      </a:r>
                    </a:p>
                  </a:txBody>
                  <a:tcPr anchor="ctr"/>
                </a:tc>
                <a:extLst>
                  <a:ext uri="{0D108BD9-81ED-4DB2-BD59-A6C34878D82A}">
                    <a16:rowId xmlns:a16="http://schemas.microsoft.com/office/drawing/2014/main" val="224167939"/>
                  </a:ext>
                </a:extLst>
              </a:tr>
              <a:tr h="455576">
                <a:tc>
                  <a:txBody>
                    <a:bodyPr/>
                    <a:lstStyle/>
                    <a:p>
                      <a:r>
                        <a:rPr lang="en-US" sz="2400" b="1" u="sng" dirty="0"/>
                        <a:t>Scheduling conflicts</a:t>
                      </a:r>
                    </a:p>
                  </a:txBody>
                  <a:tcPr anchor="ctr"/>
                </a:tc>
                <a:tc>
                  <a:txBody>
                    <a:bodyPr/>
                    <a:lstStyle/>
                    <a:p>
                      <a:pPr algn="ctr"/>
                      <a:r>
                        <a:rPr lang="en-US" sz="2400" u="sng" dirty="0"/>
                        <a:t>42%</a:t>
                      </a:r>
                    </a:p>
                  </a:txBody>
                  <a:tcPr anchor="ctr"/>
                </a:tc>
                <a:tc>
                  <a:txBody>
                    <a:bodyPr/>
                    <a:lstStyle/>
                    <a:p>
                      <a:pPr algn="ctr"/>
                      <a:r>
                        <a:rPr lang="en-US" sz="2400" u="sng" dirty="0"/>
                        <a:t>55%</a:t>
                      </a:r>
                    </a:p>
                  </a:txBody>
                  <a:tcPr anchor="ctr"/>
                </a:tc>
                <a:tc>
                  <a:txBody>
                    <a:bodyPr/>
                    <a:lstStyle/>
                    <a:p>
                      <a:pPr algn="ctr"/>
                      <a:r>
                        <a:rPr lang="en-US" sz="2400" u="sng" dirty="0"/>
                        <a:t>51%</a:t>
                      </a:r>
                    </a:p>
                  </a:txBody>
                  <a:tcPr anchor="ctr"/>
                </a:tc>
                <a:extLst>
                  <a:ext uri="{0D108BD9-81ED-4DB2-BD59-A6C34878D82A}">
                    <a16:rowId xmlns:a16="http://schemas.microsoft.com/office/drawing/2014/main" val="428823666"/>
                  </a:ext>
                </a:extLst>
              </a:tr>
              <a:tr h="455576">
                <a:tc>
                  <a:txBody>
                    <a:bodyPr/>
                    <a:lstStyle/>
                    <a:p>
                      <a:r>
                        <a:rPr lang="en-US" sz="2400" b="1" u="sng" dirty="0"/>
                        <a:t>Content did not interest me</a:t>
                      </a:r>
                    </a:p>
                  </a:txBody>
                  <a:tcPr anchor="ctr"/>
                </a:tc>
                <a:tc>
                  <a:txBody>
                    <a:bodyPr/>
                    <a:lstStyle/>
                    <a:p>
                      <a:pPr algn="ctr"/>
                      <a:r>
                        <a:rPr lang="en-US" sz="2400" u="sng" dirty="0"/>
                        <a:t>22%</a:t>
                      </a:r>
                    </a:p>
                  </a:txBody>
                  <a:tcPr anchor="ctr"/>
                </a:tc>
                <a:tc>
                  <a:txBody>
                    <a:bodyPr/>
                    <a:lstStyle/>
                    <a:p>
                      <a:pPr algn="ctr"/>
                      <a:r>
                        <a:rPr lang="en-US" sz="2400" u="sng" dirty="0"/>
                        <a:t>25%</a:t>
                      </a:r>
                    </a:p>
                  </a:txBody>
                  <a:tcPr anchor="ctr"/>
                </a:tc>
                <a:tc>
                  <a:txBody>
                    <a:bodyPr/>
                    <a:lstStyle/>
                    <a:p>
                      <a:pPr algn="ctr"/>
                      <a:r>
                        <a:rPr lang="en-US" sz="2400" u="sng" dirty="0"/>
                        <a:t>21%</a:t>
                      </a:r>
                    </a:p>
                  </a:txBody>
                  <a:tcPr anchor="ctr"/>
                </a:tc>
                <a:extLst>
                  <a:ext uri="{0D108BD9-81ED-4DB2-BD59-A6C34878D82A}">
                    <a16:rowId xmlns:a16="http://schemas.microsoft.com/office/drawing/2014/main" val="2271871026"/>
                  </a:ext>
                </a:extLst>
              </a:tr>
              <a:tr h="455576">
                <a:tc>
                  <a:txBody>
                    <a:bodyPr/>
                    <a:lstStyle/>
                    <a:p>
                      <a:r>
                        <a:rPr lang="en-US" b="1" dirty="0"/>
                        <a:t>Format did not interest me</a:t>
                      </a:r>
                    </a:p>
                  </a:txBody>
                  <a:tcPr anchor="ctr"/>
                </a:tc>
                <a:tc>
                  <a:txBody>
                    <a:bodyPr/>
                    <a:lstStyle/>
                    <a:p>
                      <a:pPr algn="ctr"/>
                      <a:r>
                        <a:rPr lang="en-US" dirty="0"/>
                        <a:t>3%</a:t>
                      </a:r>
                    </a:p>
                  </a:txBody>
                  <a:tcPr anchor="ctr"/>
                </a:tc>
                <a:tc>
                  <a:txBody>
                    <a:bodyPr/>
                    <a:lstStyle/>
                    <a:p>
                      <a:pPr algn="ctr"/>
                      <a:r>
                        <a:rPr lang="en-US" dirty="0"/>
                        <a:t>4%</a:t>
                      </a:r>
                    </a:p>
                  </a:txBody>
                  <a:tcPr anchor="ctr"/>
                </a:tc>
                <a:tc>
                  <a:txBody>
                    <a:bodyPr/>
                    <a:lstStyle/>
                    <a:p>
                      <a:pPr algn="ctr"/>
                      <a:r>
                        <a:rPr lang="en-US" dirty="0"/>
                        <a:t>1%</a:t>
                      </a:r>
                    </a:p>
                  </a:txBody>
                  <a:tcPr anchor="ctr"/>
                </a:tc>
                <a:extLst>
                  <a:ext uri="{0D108BD9-81ED-4DB2-BD59-A6C34878D82A}">
                    <a16:rowId xmlns:a16="http://schemas.microsoft.com/office/drawing/2014/main" val="3326979533"/>
                  </a:ext>
                </a:extLst>
              </a:tr>
              <a:tr h="455576">
                <a:tc>
                  <a:txBody>
                    <a:bodyPr/>
                    <a:lstStyle/>
                    <a:p>
                      <a:r>
                        <a:rPr lang="en-US" b="1" dirty="0"/>
                        <a:t>Wasn’t notified in time</a:t>
                      </a:r>
                    </a:p>
                  </a:txBody>
                  <a:tcPr anchor="ctr"/>
                </a:tc>
                <a:tc>
                  <a:txBody>
                    <a:bodyPr/>
                    <a:lstStyle/>
                    <a:p>
                      <a:pPr algn="ctr"/>
                      <a:r>
                        <a:rPr lang="en-US" dirty="0"/>
                        <a:t>6%</a:t>
                      </a:r>
                    </a:p>
                  </a:txBody>
                  <a:tcPr anchor="ctr"/>
                </a:tc>
                <a:tc>
                  <a:txBody>
                    <a:bodyPr/>
                    <a:lstStyle/>
                    <a:p>
                      <a:pPr algn="ctr"/>
                      <a:r>
                        <a:rPr lang="en-US" dirty="0"/>
                        <a:t>4%</a:t>
                      </a:r>
                    </a:p>
                  </a:txBody>
                  <a:tcPr anchor="ctr"/>
                </a:tc>
                <a:tc>
                  <a:txBody>
                    <a:bodyPr/>
                    <a:lstStyle/>
                    <a:p>
                      <a:pPr algn="ctr"/>
                      <a:r>
                        <a:rPr lang="en-US" dirty="0"/>
                        <a:t>3%</a:t>
                      </a:r>
                    </a:p>
                  </a:txBody>
                  <a:tcPr anchor="ctr"/>
                </a:tc>
                <a:extLst>
                  <a:ext uri="{0D108BD9-81ED-4DB2-BD59-A6C34878D82A}">
                    <a16:rowId xmlns:a16="http://schemas.microsoft.com/office/drawing/2014/main" val="381653912"/>
                  </a:ext>
                </a:extLst>
              </a:tr>
              <a:tr h="455576">
                <a:tc>
                  <a:txBody>
                    <a:bodyPr/>
                    <a:lstStyle/>
                    <a:p>
                      <a:r>
                        <a:rPr lang="en-US" sz="2400" b="1" u="sng" dirty="0"/>
                        <a:t>I am new to SORA</a:t>
                      </a:r>
                    </a:p>
                  </a:txBody>
                  <a:tcPr anchor="ctr"/>
                </a:tc>
                <a:tc>
                  <a:txBody>
                    <a:bodyPr/>
                    <a:lstStyle/>
                    <a:p>
                      <a:pPr algn="ctr"/>
                      <a:r>
                        <a:rPr lang="en-US" b="1" u="sng" dirty="0"/>
                        <a:t>9%</a:t>
                      </a:r>
                    </a:p>
                  </a:txBody>
                  <a:tcPr anchor="ctr"/>
                </a:tc>
                <a:tc>
                  <a:txBody>
                    <a:bodyPr/>
                    <a:lstStyle/>
                    <a:p>
                      <a:pPr algn="ctr"/>
                      <a:r>
                        <a:rPr lang="en-US" b="1" u="sng" dirty="0"/>
                        <a:t>1%</a:t>
                      </a:r>
                    </a:p>
                  </a:txBody>
                  <a:tcPr anchor="ctr"/>
                </a:tc>
                <a:tc>
                  <a:txBody>
                    <a:bodyPr/>
                    <a:lstStyle/>
                    <a:p>
                      <a:pPr algn="ctr"/>
                      <a:r>
                        <a:rPr lang="en-US" sz="2400" b="1" u="sng" dirty="0"/>
                        <a:t>23%</a:t>
                      </a:r>
                    </a:p>
                  </a:txBody>
                  <a:tcPr anchor="ctr"/>
                </a:tc>
                <a:extLst>
                  <a:ext uri="{0D108BD9-81ED-4DB2-BD59-A6C34878D82A}">
                    <a16:rowId xmlns:a16="http://schemas.microsoft.com/office/drawing/2014/main" val="96959610"/>
                  </a:ext>
                </a:extLst>
              </a:tr>
              <a:tr h="455576">
                <a:tc>
                  <a:txBody>
                    <a:bodyPr/>
                    <a:lstStyle/>
                    <a:p>
                      <a:r>
                        <a:rPr lang="en-US" b="1" dirty="0"/>
                        <a:t>Manager did not support me attending</a:t>
                      </a:r>
                    </a:p>
                  </a:txBody>
                  <a:tcPr anchor="ctr"/>
                </a:tc>
                <a:tc>
                  <a:txBody>
                    <a:bodyPr/>
                    <a:lstStyle/>
                    <a:p>
                      <a:pPr algn="ctr"/>
                      <a:r>
                        <a:rPr lang="en-US" dirty="0"/>
                        <a:t>6%</a:t>
                      </a:r>
                    </a:p>
                  </a:txBody>
                  <a:tcPr anchor="ctr"/>
                </a:tc>
                <a:tc>
                  <a:txBody>
                    <a:bodyPr/>
                    <a:lstStyle/>
                    <a:p>
                      <a:pPr algn="ctr"/>
                      <a:r>
                        <a:rPr lang="en-US" dirty="0"/>
                        <a:t>1%</a:t>
                      </a:r>
                    </a:p>
                  </a:txBody>
                  <a:tcPr anchor="ctr"/>
                </a:tc>
                <a:tc>
                  <a:txBody>
                    <a:bodyPr/>
                    <a:lstStyle/>
                    <a:p>
                      <a:pPr algn="ctr"/>
                      <a:r>
                        <a:rPr lang="en-US" dirty="0"/>
                        <a:t>0%</a:t>
                      </a:r>
                    </a:p>
                  </a:txBody>
                  <a:tcPr anchor="ctr"/>
                </a:tc>
                <a:extLst>
                  <a:ext uri="{0D108BD9-81ED-4DB2-BD59-A6C34878D82A}">
                    <a16:rowId xmlns:a16="http://schemas.microsoft.com/office/drawing/2014/main" val="1440002377"/>
                  </a:ext>
                </a:extLst>
              </a:tr>
              <a:tr h="455576">
                <a:tc>
                  <a:txBody>
                    <a:bodyPr/>
                    <a:lstStyle/>
                    <a:p>
                      <a:r>
                        <a:rPr lang="en-US" b="1" dirty="0"/>
                        <a:t>Other</a:t>
                      </a:r>
                    </a:p>
                  </a:txBody>
                  <a:tcPr anchor="ctr"/>
                </a:tc>
                <a:tc>
                  <a:txBody>
                    <a:bodyPr/>
                    <a:lstStyle/>
                    <a:p>
                      <a:pPr algn="ctr"/>
                      <a:r>
                        <a:rPr lang="en-US" dirty="0"/>
                        <a:t>8%</a:t>
                      </a:r>
                    </a:p>
                  </a:txBody>
                  <a:tcPr anchor="ctr"/>
                </a:tc>
                <a:tc>
                  <a:txBody>
                    <a:bodyPr/>
                    <a:lstStyle/>
                    <a:p>
                      <a:pPr algn="ctr"/>
                      <a:r>
                        <a:rPr lang="en-US" dirty="0"/>
                        <a:t>5%</a:t>
                      </a:r>
                    </a:p>
                  </a:txBody>
                  <a:tcPr anchor="ctr"/>
                </a:tc>
                <a:tc>
                  <a:txBody>
                    <a:bodyPr/>
                    <a:lstStyle/>
                    <a:p>
                      <a:pPr algn="ctr"/>
                      <a:r>
                        <a:rPr lang="en-US" dirty="0"/>
                        <a:t>0%</a:t>
                      </a:r>
                    </a:p>
                  </a:txBody>
                  <a:tcPr anchor="ctr"/>
                </a:tc>
                <a:extLst>
                  <a:ext uri="{0D108BD9-81ED-4DB2-BD59-A6C34878D82A}">
                    <a16:rowId xmlns:a16="http://schemas.microsoft.com/office/drawing/2014/main" val="66640756"/>
                  </a:ext>
                </a:extLst>
              </a:tr>
            </a:tbl>
          </a:graphicData>
        </a:graphic>
      </p:graphicFrame>
      <p:sp>
        <p:nvSpPr>
          <p:cNvPr id="3" name="TextBox 2">
            <a:extLst>
              <a:ext uri="{FF2B5EF4-FFF2-40B4-BE49-F238E27FC236}">
                <a16:creationId xmlns:a16="http://schemas.microsoft.com/office/drawing/2014/main" id="{F0606E35-C8D4-B111-E4BD-445B984FF37B}"/>
              </a:ext>
            </a:extLst>
          </p:cNvPr>
          <p:cNvSpPr txBox="1"/>
          <p:nvPr/>
        </p:nvSpPr>
        <p:spPr>
          <a:xfrm>
            <a:off x="677144" y="457913"/>
            <a:ext cx="10625439" cy="1200329"/>
          </a:xfrm>
          <a:prstGeom prst="rect">
            <a:avLst/>
          </a:prstGeom>
          <a:noFill/>
        </p:spPr>
        <p:txBody>
          <a:bodyPr wrap="square" rtlCol="0">
            <a:spAutoFit/>
          </a:bodyPr>
          <a:lstStyle/>
          <a:p>
            <a:pPr algn="ctr"/>
            <a:r>
              <a:rPr lang="en-US" sz="3600" b="1" dirty="0"/>
              <a:t>What barriers, if any, prevented you </a:t>
            </a:r>
          </a:p>
          <a:p>
            <a:pPr algn="ctr"/>
            <a:r>
              <a:rPr lang="en-US" sz="3600" b="1" dirty="0"/>
              <a:t>from participating in SORA events?</a:t>
            </a:r>
            <a:endParaRPr lang="en-US" sz="4000" b="1" dirty="0"/>
          </a:p>
        </p:txBody>
      </p:sp>
    </p:spTree>
    <p:extLst>
      <p:ext uri="{BB962C8B-B14F-4D97-AF65-F5344CB8AC3E}">
        <p14:creationId xmlns:p14="http://schemas.microsoft.com/office/powerpoint/2010/main" val="223625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D83C72-5B8A-133A-6E9D-FD31173E7745}"/>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599673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22C02A-CE43-3E1E-F5FF-280E0B1ED89C}"/>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670663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F1307DD0-9612-6E4E-8849-1778623302E1}"/>
              </a:ext>
            </a:extLst>
          </p:cNvPr>
          <p:cNvGraphicFramePr>
            <a:graphicFrameLocks noGrp="1"/>
          </p:cNvGraphicFramePr>
          <p:nvPr>
            <p:extLst>
              <p:ext uri="{D42A27DB-BD31-4B8C-83A1-F6EECF244321}">
                <p14:modId xmlns:p14="http://schemas.microsoft.com/office/powerpoint/2010/main" val="3876189418"/>
              </p:ext>
            </p:extLst>
          </p:nvPr>
        </p:nvGraphicFramePr>
        <p:xfrm>
          <a:off x="783164" y="1793180"/>
          <a:ext cx="10384508" cy="3762534"/>
        </p:xfrm>
        <a:graphic>
          <a:graphicData uri="http://schemas.openxmlformats.org/drawingml/2006/table">
            <a:tbl>
              <a:tblPr firstRow="1" bandRow="1">
                <a:tableStyleId>{5C22544A-7EE6-4342-B048-85BDC9FD1C3A}</a:tableStyleId>
              </a:tblPr>
              <a:tblGrid>
                <a:gridCol w="5437754">
                  <a:extLst>
                    <a:ext uri="{9D8B030D-6E8A-4147-A177-3AD203B41FA5}">
                      <a16:colId xmlns:a16="http://schemas.microsoft.com/office/drawing/2014/main" val="2668582170"/>
                    </a:ext>
                  </a:extLst>
                </a:gridCol>
                <a:gridCol w="1663908">
                  <a:extLst>
                    <a:ext uri="{9D8B030D-6E8A-4147-A177-3AD203B41FA5}">
                      <a16:colId xmlns:a16="http://schemas.microsoft.com/office/drawing/2014/main" val="908867817"/>
                    </a:ext>
                  </a:extLst>
                </a:gridCol>
                <a:gridCol w="1648918">
                  <a:extLst>
                    <a:ext uri="{9D8B030D-6E8A-4147-A177-3AD203B41FA5}">
                      <a16:colId xmlns:a16="http://schemas.microsoft.com/office/drawing/2014/main" val="2090769589"/>
                    </a:ext>
                  </a:extLst>
                </a:gridCol>
                <a:gridCol w="1633928">
                  <a:extLst>
                    <a:ext uri="{9D8B030D-6E8A-4147-A177-3AD203B41FA5}">
                      <a16:colId xmlns:a16="http://schemas.microsoft.com/office/drawing/2014/main" val="3697221832"/>
                    </a:ext>
                  </a:extLst>
                </a:gridCol>
              </a:tblGrid>
              <a:tr h="619914">
                <a:tc>
                  <a:txBody>
                    <a:bodyPr/>
                    <a:lstStyle/>
                    <a:p>
                      <a:pPr algn="ctr"/>
                      <a:r>
                        <a:rPr lang="en-US" sz="2400" dirty="0"/>
                        <a:t>Benefit</a:t>
                      </a:r>
                    </a:p>
                  </a:txBody>
                  <a:tcPr/>
                </a:tc>
                <a:tc>
                  <a:txBody>
                    <a:bodyPr/>
                    <a:lstStyle/>
                    <a:p>
                      <a:pPr algn="ctr"/>
                      <a:r>
                        <a:rPr lang="en-US" sz="2400" dirty="0"/>
                        <a:t>2022</a:t>
                      </a:r>
                    </a:p>
                  </a:txBody>
                  <a:tcPr/>
                </a:tc>
                <a:tc>
                  <a:txBody>
                    <a:bodyPr/>
                    <a:lstStyle/>
                    <a:p>
                      <a:pPr algn="ctr"/>
                      <a:r>
                        <a:rPr lang="en-US" sz="2400" dirty="0"/>
                        <a:t>2023</a:t>
                      </a:r>
                    </a:p>
                  </a:txBody>
                  <a:tcPr/>
                </a:tc>
                <a:tc>
                  <a:txBody>
                    <a:bodyPr/>
                    <a:lstStyle/>
                    <a:p>
                      <a:pPr algn="ctr"/>
                      <a:r>
                        <a:rPr lang="en-US" sz="2400" dirty="0"/>
                        <a:t>2024</a:t>
                      </a:r>
                    </a:p>
                  </a:txBody>
                  <a:tcPr/>
                </a:tc>
                <a:extLst>
                  <a:ext uri="{0D108BD9-81ED-4DB2-BD59-A6C34878D82A}">
                    <a16:rowId xmlns:a16="http://schemas.microsoft.com/office/drawing/2014/main" val="213160389"/>
                  </a:ext>
                </a:extLst>
              </a:tr>
              <a:tr h="628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u="sng" dirty="0"/>
                        <a:t>Enhancing my current position</a:t>
                      </a:r>
                    </a:p>
                  </a:txBody>
                  <a:tcPr anchor="ctr"/>
                </a:tc>
                <a:tc>
                  <a:txBody>
                    <a:bodyPr/>
                    <a:lstStyle/>
                    <a:p>
                      <a:pPr algn="ctr"/>
                      <a:r>
                        <a:rPr lang="en-US" sz="1600" u="sng" dirty="0"/>
                        <a:t>2.5</a:t>
                      </a:r>
                    </a:p>
                  </a:txBody>
                  <a:tcPr anchor="ctr"/>
                </a:tc>
                <a:tc>
                  <a:txBody>
                    <a:bodyPr/>
                    <a:lstStyle/>
                    <a:p>
                      <a:pPr algn="ctr"/>
                      <a:r>
                        <a:rPr lang="en-US" sz="1600" u="sng" dirty="0"/>
                        <a:t>3.0</a:t>
                      </a:r>
                    </a:p>
                  </a:txBody>
                  <a:tcPr anchor="ctr"/>
                </a:tc>
                <a:tc>
                  <a:txBody>
                    <a:bodyPr/>
                    <a:lstStyle/>
                    <a:p>
                      <a:pPr algn="ctr"/>
                      <a:r>
                        <a:rPr lang="en-US" sz="2400" b="1" u="sng" dirty="0"/>
                        <a:t>4.1</a:t>
                      </a:r>
                    </a:p>
                  </a:txBody>
                  <a:tcPr anchor="ctr"/>
                </a:tc>
                <a:extLst>
                  <a:ext uri="{0D108BD9-81ED-4DB2-BD59-A6C34878D82A}">
                    <a16:rowId xmlns:a16="http://schemas.microsoft.com/office/drawing/2014/main" val="224167939"/>
                  </a:ext>
                </a:extLst>
              </a:tr>
              <a:tr h="628524">
                <a:tc>
                  <a:txBody>
                    <a:bodyPr/>
                    <a:lstStyle/>
                    <a:p>
                      <a:r>
                        <a:rPr lang="en-US" sz="1800" b="1" dirty="0"/>
                        <a:t>Advancing my career</a:t>
                      </a:r>
                    </a:p>
                  </a:txBody>
                  <a:tcPr anchor="ctr"/>
                </a:tc>
                <a:tc>
                  <a:txBody>
                    <a:bodyPr/>
                    <a:lstStyle/>
                    <a:p>
                      <a:pPr algn="ctr"/>
                      <a:r>
                        <a:rPr lang="en-US" sz="1600" dirty="0"/>
                        <a:t>2.4</a:t>
                      </a:r>
                    </a:p>
                  </a:txBody>
                  <a:tcPr anchor="ctr"/>
                </a:tc>
                <a:tc>
                  <a:txBody>
                    <a:bodyPr/>
                    <a:lstStyle/>
                    <a:p>
                      <a:pPr algn="ctr"/>
                      <a:r>
                        <a:rPr lang="en-US" sz="1600" dirty="0"/>
                        <a:t>2.4</a:t>
                      </a:r>
                    </a:p>
                  </a:txBody>
                  <a:tcPr anchor="ctr"/>
                </a:tc>
                <a:tc>
                  <a:txBody>
                    <a:bodyPr/>
                    <a:lstStyle/>
                    <a:p>
                      <a:pPr algn="ctr"/>
                      <a:r>
                        <a:rPr lang="en-US" sz="1600" dirty="0"/>
                        <a:t>3.8</a:t>
                      </a:r>
                    </a:p>
                  </a:txBody>
                  <a:tcPr anchor="ctr"/>
                </a:tc>
                <a:extLst>
                  <a:ext uri="{0D108BD9-81ED-4DB2-BD59-A6C34878D82A}">
                    <a16:rowId xmlns:a16="http://schemas.microsoft.com/office/drawing/2014/main" val="428823666"/>
                  </a:ext>
                </a:extLst>
              </a:tr>
              <a:tr h="628524">
                <a:tc>
                  <a:txBody>
                    <a:bodyPr/>
                    <a:lstStyle/>
                    <a:p>
                      <a:r>
                        <a:rPr lang="en-US" b="1" dirty="0"/>
                        <a:t>Expanding my network</a:t>
                      </a:r>
                    </a:p>
                  </a:txBody>
                  <a:tcPr anchor="ctr"/>
                </a:tc>
                <a:tc>
                  <a:txBody>
                    <a:bodyPr/>
                    <a:lstStyle/>
                    <a:p>
                      <a:pPr algn="ctr"/>
                      <a:r>
                        <a:rPr lang="en-US" sz="1600" dirty="0"/>
                        <a:t>2.7</a:t>
                      </a:r>
                    </a:p>
                  </a:txBody>
                  <a:tcPr anchor="ctr"/>
                </a:tc>
                <a:tc>
                  <a:txBody>
                    <a:bodyPr/>
                    <a:lstStyle/>
                    <a:p>
                      <a:pPr algn="ctr"/>
                      <a:r>
                        <a:rPr lang="en-US" sz="1600" dirty="0"/>
                        <a:t>2.8</a:t>
                      </a:r>
                    </a:p>
                  </a:txBody>
                  <a:tcPr anchor="ctr"/>
                </a:tc>
                <a:tc>
                  <a:txBody>
                    <a:bodyPr/>
                    <a:lstStyle/>
                    <a:p>
                      <a:pPr algn="ctr"/>
                      <a:r>
                        <a:rPr lang="en-US" sz="1600" dirty="0"/>
                        <a:t>3.7</a:t>
                      </a:r>
                    </a:p>
                  </a:txBody>
                  <a:tcPr anchor="ctr"/>
                </a:tc>
                <a:extLst>
                  <a:ext uri="{0D108BD9-81ED-4DB2-BD59-A6C34878D82A}">
                    <a16:rowId xmlns:a16="http://schemas.microsoft.com/office/drawing/2014/main" val="2271871026"/>
                  </a:ext>
                </a:extLst>
              </a:tr>
              <a:tr h="628524">
                <a:tc>
                  <a:txBody>
                    <a:bodyPr/>
                    <a:lstStyle/>
                    <a:p>
                      <a:r>
                        <a:rPr lang="en-US" sz="2400" b="1" u="sng" dirty="0"/>
                        <a:t>Knowledge of research, data, stats</a:t>
                      </a:r>
                    </a:p>
                  </a:txBody>
                  <a:tcPr anchor="ctr"/>
                </a:tc>
                <a:tc>
                  <a:txBody>
                    <a:bodyPr/>
                    <a:lstStyle/>
                    <a:p>
                      <a:pPr algn="ctr"/>
                      <a:r>
                        <a:rPr lang="en-US" sz="2400" u="sng" dirty="0"/>
                        <a:t>3.2</a:t>
                      </a:r>
                    </a:p>
                  </a:txBody>
                  <a:tcPr anchor="ctr"/>
                </a:tc>
                <a:tc>
                  <a:txBody>
                    <a:bodyPr/>
                    <a:lstStyle/>
                    <a:p>
                      <a:pPr algn="ctr"/>
                      <a:r>
                        <a:rPr lang="en-US" sz="2400" u="sng" dirty="0"/>
                        <a:t>3.3</a:t>
                      </a:r>
                    </a:p>
                  </a:txBody>
                  <a:tcPr anchor="ctr"/>
                </a:tc>
                <a:tc>
                  <a:txBody>
                    <a:bodyPr/>
                    <a:lstStyle/>
                    <a:p>
                      <a:pPr algn="ctr"/>
                      <a:r>
                        <a:rPr lang="en-US" sz="2400" u="sng" dirty="0"/>
                        <a:t>4.3</a:t>
                      </a:r>
                    </a:p>
                  </a:txBody>
                  <a:tcPr anchor="ctr"/>
                </a:tc>
                <a:extLst>
                  <a:ext uri="{0D108BD9-81ED-4DB2-BD59-A6C34878D82A}">
                    <a16:rowId xmlns:a16="http://schemas.microsoft.com/office/drawing/2014/main" val="3326979533"/>
                  </a:ext>
                </a:extLst>
              </a:tr>
              <a:tr h="628524">
                <a:tc>
                  <a:txBody>
                    <a:bodyPr/>
                    <a:lstStyle/>
                    <a:p>
                      <a:r>
                        <a:rPr lang="en-US" sz="2400" b="1" u="sng" dirty="0"/>
                        <a:t>Knowledge of techniques and software</a:t>
                      </a:r>
                    </a:p>
                  </a:txBody>
                  <a:tcPr anchor="ctr"/>
                </a:tc>
                <a:tc>
                  <a:txBody>
                    <a:bodyPr/>
                    <a:lstStyle/>
                    <a:p>
                      <a:pPr algn="ctr"/>
                      <a:r>
                        <a:rPr lang="en-US" sz="2400" u="sng" dirty="0"/>
                        <a:t>2.9</a:t>
                      </a:r>
                    </a:p>
                  </a:txBody>
                  <a:tcPr anchor="ctr"/>
                </a:tc>
                <a:tc>
                  <a:txBody>
                    <a:bodyPr/>
                    <a:lstStyle/>
                    <a:p>
                      <a:pPr algn="ctr"/>
                      <a:r>
                        <a:rPr lang="en-US" sz="2400" u="sng" dirty="0"/>
                        <a:t>3.0</a:t>
                      </a:r>
                    </a:p>
                  </a:txBody>
                  <a:tcPr anchor="ctr"/>
                </a:tc>
                <a:tc>
                  <a:txBody>
                    <a:bodyPr/>
                    <a:lstStyle/>
                    <a:p>
                      <a:pPr algn="ctr"/>
                      <a:r>
                        <a:rPr lang="en-US" sz="2400" u="sng" dirty="0"/>
                        <a:t>4.0</a:t>
                      </a:r>
                    </a:p>
                  </a:txBody>
                  <a:tcPr anchor="ctr"/>
                </a:tc>
                <a:extLst>
                  <a:ext uri="{0D108BD9-81ED-4DB2-BD59-A6C34878D82A}">
                    <a16:rowId xmlns:a16="http://schemas.microsoft.com/office/drawing/2014/main" val="381653912"/>
                  </a:ext>
                </a:extLst>
              </a:tr>
            </a:tbl>
          </a:graphicData>
        </a:graphic>
      </p:graphicFrame>
      <p:sp>
        <p:nvSpPr>
          <p:cNvPr id="3" name="TextBox 2">
            <a:extLst>
              <a:ext uri="{FF2B5EF4-FFF2-40B4-BE49-F238E27FC236}">
                <a16:creationId xmlns:a16="http://schemas.microsoft.com/office/drawing/2014/main" id="{F0606E35-C8D4-B111-E4BD-445B984FF37B}"/>
              </a:ext>
            </a:extLst>
          </p:cNvPr>
          <p:cNvSpPr txBox="1"/>
          <p:nvPr/>
        </p:nvSpPr>
        <p:spPr>
          <a:xfrm>
            <a:off x="1920273" y="743139"/>
            <a:ext cx="8351453" cy="646331"/>
          </a:xfrm>
          <a:prstGeom prst="rect">
            <a:avLst/>
          </a:prstGeom>
          <a:noFill/>
        </p:spPr>
        <p:txBody>
          <a:bodyPr wrap="none" rtlCol="0">
            <a:spAutoFit/>
          </a:bodyPr>
          <a:lstStyle/>
          <a:p>
            <a:r>
              <a:rPr lang="en-US" sz="3600" b="1" dirty="0"/>
              <a:t>How important are the following benefits?</a:t>
            </a:r>
          </a:p>
        </p:txBody>
      </p:sp>
    </p:spTree>
    <p:extLst>
      <p:ext uri="{BB962C8B-B14F-4D97-AF65-F5344CB8AC3E}">
        <p14:creationId xmlns:p14="http://schemas.microsoft.com/office/powerpoint/2010/main" val="3907220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D19ED6C-0C46-BD9F-3E7D-9A36FED16CA2}"/>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238097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TotalTime>
  <Words>676</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SORA 2024 Survey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Comments</vt:lpstr>
      <vt:lpstr>Suggestions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SORA 2023 Survey Results</dc:title>
  <dc:creator>METIVA Michael * DOR</dc:creator>
  <cp:lastModifiedBy>METIVA Michael * DOR</cp:lastModifiedBy>
  <cp:revision>16</cp:revision>
  <dcterms:created xsi:type="dcterms:W3CDTF">2024-01-08T17:17:58Z</dcterms:created>
  <dcterms:modified xsi:type="dcterms:W3CDTF">2025-03-07T19:51:00Z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79d039-fcd0-4045-9c78-4cfb2eba0904_Enabled">
    <vt:lpwstr>true</vt:lpwstr>
  </property>
  <property fmtid="{D5CDD505-2E9C-101B-9397-08002B2CF9AE}" pid="3" name="MSIP_Label_db79d039-fcd0-4045-9c78-4cfb2eba0904_SetDate">
    <vt:lpwstr>2024-01-08T17:36:56Z</vt:lpwstr>
  </property>
  <property fmtid="{D5CDD505-2E9C-101B-9397-08002B2CF9AE}" pid="4" name="MSIP_Label_db79d039-fcd0-4045-9c78-4cfb2eba0904_Method">
    <vt:lpwstr>Privileged</vt:lpwstr>
  </property>
  <property fmtid="{D5CDD505-2E9C-101B-9397-08002B2CF9AE}" pid="5" name="MSIP_Label_db79d039-fcd0-4045-9c78-4cfb2eba0904_Name">
    <vt:lpwstr>Level 2 - Limited (Items)</vt:lpwstr>
  </property>
  <property fmtid="{D5CDD505-2E9C-101B-9397-08002B2CF9AE}" pid="6" name="MSIP_Label_db79d039-fcd0-4045-9c78-4cfb2eba0904_SiteId">
    <vt:lpwstr>aa3f6932-fa7c-47b4-a0ce-a598cad161cf</vt:lpwstr>
  </property>
  <property fmtid="{D5CDD505-2E9C-101B-9397-08002B2CF9AE}" pid="7" name="MSIP_Label_db79d039-fcd0-4045-9c78-4cfb2eba0904_ActionId">
    <vt:lpwstr>655aad23-8e58-49cb-b226-566bfb94111e</vt:lpwstr>
  </property>
  <property fmtid="{D5CDD505-2E9C-101B-9397-08002B2CF9AE}" pid="8" name="MSIP_Label_db79d039-fcd0-4045-9c78-4cfb2eba0904_ContentBits">
    <vt:lpwstr>0</vt:lpwstr>
  </property>
</Properties>
</file>