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77" r:id="rId2"/>
    <p:sldId id="256" r:id="rId3"/>
    <p:sldId id="257" r:id="rId4"/>
    <p:sldId id="258" r:id="rId5"/>
    <p:sldId id="259" r:id="rId6"/>
    <p:sldId id="260" r:id="rId7"/>
    <p:sldId id="264" r:id="rId8"/>
    <p:sldId id="262" r:id="rId9"/>
    <p:sldId id="266" r:id="rId10"/>
    <p:sldId id="268" r:id="rId11"/>
    <p:sldId id="269" r:id="rId12"/>
    <p:sldId id="263" r:id="rId13"/>
    <p:sldId id="265" r:id="rId14"/>
    <p:sldId id="274" r:id="rId15"/>
    <p:sldId id="272" r:id="rId16"/>
    <p:sldId id="276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625" autoAdjust="0"/>
  </p:normalViewPr>
  <p:slideViewPr>
    <p:cSldViewPr snapToGrid="0">
      <p:cViewPr varScale="1">
        <p:scale>
          <a:sx n="93" d="100"/>
          <a:sy n="93" d="100"/>
        </p:scale>
        <p:origin x="12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42DF0-0381-473C-8C95-7C4710C31013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FD760-3F96-4657-946E-26C8D5512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27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8FD760-3F96-4657-946E-26C8D5512B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17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8FD760-3F96-4657-946E-26C8D5512B7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155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8FD760-3F96-4657-946E-26C8D5512B7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11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8FD760-3F96-4657-946E-26C8D5512B7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77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8FD760-3F96-4657-946E-26C8D5512B7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70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8FD760-3F96-4657-946E-26C8D5512B7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654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8FD760-3F96-4657-946E-26C8D5512B7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691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8FD760-3F96-4657-946E-26C8D5512B7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541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D406-A434-46B5-A481-8B60C2D4444F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30FD-AF65-4A19-AB6C-658449F8A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3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D406-A434-46B5-A481-8B60C2D4444F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30FD-AF65-4A19-AB6C-658449F8A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6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D406-A434-46B5-A481-8B60C2D4444F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30FD-AF65-4A19-AB6C-658449F8AC0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9912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D406-A434-46B5-A481-8B60C2D4444F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30FD-AF65-4A19-AB6C-658449F8A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88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D406-A434-46B5-A481-8B60C2D4444F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30FD-AF65-4A19-AB6C-658449F8AC0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1217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D406-A434-46B5-A481-8B60C2D4444F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30FD-AF65-4A19-AB6C-658449F8A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58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D406-A434-46B5-A481-8B60C2D4444F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30FD-AF65-4A19-AB6C-658449F8A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705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D406-A434-46B5-A481-8B60C2D4444F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30FD-AF65-4A19-AB6C-658449F8A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49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D406-A434-46B5-A481-8B60C2D4444F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30FD-AF65-4A19-AB6C-658449F8A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78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D406-A434-46B5-A481-8B60C2D4444F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30FD-AF65-4A19-AB6C-658449F8A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00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D406-A434-46B5-A481-8B60C2D4444F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30FD-AF65-4A19-AB6C-658449F8A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8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D406-A434-46B5-A481-8B60C2D4444F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30FD-AF65-4A19-AB6C-658449F8A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22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D406-A434-46B5-A481-8B60C2D4444F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30FD-AF65-4A19-AB6C-658449F8A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19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D406-A434-46B5-A481-8B60C2D4444F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30FD-AF65-4A19-AB6C-658449F8A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51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D406-A434-46B5-A481-8B60C2D4444F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30FD-AF65-4A19-AB6C-658449F8A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90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D406-A434-46B5-A481-8B60C2D4444F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30FD-AF65-4A19-AB6C-658449F8A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43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5D406-A434-46B5-A481-8B60C2D4444F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9C030FD-AF65-4A19-AB6C-658449F8A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2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888A81-C193-EA20-98C4-AB285D2DB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Welcome to the</a:t>
            </a:r>
            <a:br>
              <a:rPr lang="en-US" dirty="0"/>
            </a:br>
            <a:r>
              <a:rPr lang="en-US" dirty="0"/>
              <a:t>SORA Spring 2024 Event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2BBEC-DA1C-FA48-C739-7F8043420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160589"/>
            <a:ext cx="8596668" cy="388077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Can’t stay? That’s okay!</a:t>
            </a:r>
          </a:p>
          <a:p>
            <a:pPr marL="0" indent="0">
              <a:spcBef>
                <a:spcPts val="0"/>
              </a:spcBef>
              <a:buNone/>
            </a:pPr>
            <a:endParaRPr lang="en-US" sz="600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The recorded event will be posted to our YouTube channel,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with the link and other materials on our website: oregonresearch.org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Join our new LinkedIn Group for discussion, help, and networking!</a:t>
            </a:r>
          </a:p>
          <a:p>
            <a:pPr marL="0" indent="0">
              <a:spcBef>
                <a:spcPts val="0"/>
              </a:spcBef>
              <a:buNone/>
            </a:pPr>
            <a:endParaRPr lang="en-US" sz="600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Search “State of Oregon Research Academy” or go to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linkedin.com/groups/14414150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Let us know what you want to see from future events by emailing us: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ORresearchacademy@gmail.com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0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E895F-8957-7CC7-BDFA-7DC4A6F16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71074"/>
          </a:xfrm>
        </p:spPr>
        <p:txBody>
          <a:bodyPr/>
          <a:lstStyle/>
          <a:p>
            <a:r>
              <a:rPr lang="en-US" dirty="0"/>
              <a:t>VBA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D2A68-D8A5-91EC-ECC6-38A1F0380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80674"/>
            <a:ext cx="8596668" cy="4684294"/>
          </a:xfrm>
        </p:spPr>
        <p:txBody>
          <a:bodyPr>
            <a:normAutofit/>
          </a:bodyPr>
          <a:lstStyle/>
          <a:p>
            <a:r>
              <a:rPr lang="en-US" dirty="0"/>
              <a:t>Sub (subroutine): bookends the code</a:t>
            </a:r>
          </a:p>
          <a:p>
            <a:pPr lvl="1"/>
            <a:r>
              <a:rPr lang="en-US" dirty="0"/>
              <a:t>Defines the start and end of a specific set of actions that should be run together</a:t>
            </a:r>
          </a:p>
          <a:p>
            <a:pPr lvl="1"/>
            <a:endParaRPr lang="en-US" dirty="0"/>
          </a:p>
          <a:p>
            <a:r>
              <a:rPr lang="en-US" dirty="0"/>
              <a:t>Dim (dimension): declares variables and their types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lastRow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As Integer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debtAmount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As Currency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eventDate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As Date</a:t>
            </a: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Code generally structured as selections (workbook, worksheet, range of cells) then actions, separated by periods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Worksheets("Sheet1").Cells(5,3).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ClearContents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ActiveSheet.Range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(“B2”) = “test”</a:t>
            </a:r>
          </a:p>
        </p:txBody>
      </p:sp>
    </p:spTree>
    <p:extLst>
      <p:ext uri="{BB962C8B-B14F-4D97-AF65-F5344CB8AC3E}">
        <p14:creationId xmlns:p14="http://schemas.microsoft.com/office/powerpoint/2010/main" val="1554064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E895F-8957-7CC7-BDFA-7DC4A6F16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71074"/>
          </a:xfrm>
        </p:spPr>
        <p:txBody>
          <a:bodyPr/>
          <a:lstStyle/>
          <a:p>
            <a:r>
              <a:rPr lang="en-US" dirty="0"/>
              <a:t>First few lines of recorded macro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D2A68-D8A5-91EC-ECC6-38A1F0380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80674"/>
            <a:ext cx="8596668" cy="468429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Sub </a:t>
            </a:r>
            <a:r>
              <a:rPr lang="en-US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mtcarsFormat</a:t>
            </a:r>
            <a:r>
              <a:rPr lang="en-US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'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Keep car,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cyl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hp,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qsec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am. Revalue am. Make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qsec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…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Range("B:B,D:D,F:F,G:G,I:I,K:K,L:L").Select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Range("L1").Activate</a:t>
            </a:r>
          </a:p>
          <a:p>
            <a:pPr marL="0" indent="0">
              <a:buNone/>
            </a:pPr>
            <a:r>
              <a:rPr lang="en-US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Selection.Delete</a:t>
            </a:r>
            <a:r>
              <a:rPr lang="en-US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Shift:=</a:t>
            </a:r>
            <a:r>
              <a:rPr lang="en-US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xlToLeft</a:t>
            </a:r>
            <a:endParaRPr lang="en-US" dirty="0">
              <a:highlight>
                <a:srgbClr val="FFFF0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Range("F1").Select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ActiveCell.FormulaR1C1 = "Transmission"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Range("F2").Select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ActiveCell.FormulaR1C1 = "=IF(RC[-1]=0,""Automatic"",""Manual"")"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Range("F2").Select</a:t>
            </a:r>
          </a:p>
          <a:p>
            <a:pPr marL="0" indent="0">
              <a:buNone/>
            </a:pPr>
            <a:r>
              <a:rPr lang="en-US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Selection.AutoFill</a:t>
            </a:r>
            <a:r>
              <a:rPr lang="en-US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Destination:=Range("F2:F33"), Type:=</a:t>
            </a:r>
            <a:r>
              <a:rPr lang="en-US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xlFillDefault</a:t>
            </a:r>
            <a:endParaRPr lang="en-US" dirty="0">
              <a:highlight>
                <a:srgbClr val="FFFF0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702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CF142C-7B17-59B6-2B4D-53C1BEC88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US" dirty="0"/>
              <a:t>Editing an existing macro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C64CC-F088-6261-1BCE-ACE0368F6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r>
              <a:rPr lang="en-US" dirty="0"/>
              <a:t>Dev Tab &gt; Macros &gt; Edit to inspect and change code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Example: edit “</a:t>
            </a:r>
            <a:r>
              <a:rPr lang="en-US" dirty="0" err="1"/>
              <a:t>mtcarsFormat</a:t>
            </a:r>
            <a:r>
              <a:rPr lang="en-US" dirty="0"/>
              <a:t>” macro</a:t>
            </a:r>
          </a:p>
          <a:p>
            <a:pPr lvl="1"/>
            <a:r>
              <a:rPr lang="en-US" dirty="0"/>
              <a:t>Change quarter mile time to descending</a:t>
            </a:r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05A458-C7F3-F694-8B11-C60808F873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0993" y="3256858"/>
            <a:ext cx="5095719" cy="330125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4333CE2-AEFF-2C10-5A69-328DCD3AB76A}"/>
              </a:ext>
            </a:extLst>
          </p:cNvPr>
          <p:cNvSpPr/>
          <p:nvPr/>
        </p:nvSpPr>
        <p:spPr>
          <a:xfrm>
            <a:off x="9218940" y="4775151"/>
            <a:ext cx="1080091" cy="37436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30CF048-9486-C274-4987-5F64F1B9C628}"/>
              </a:ext>
            </a:extLst>
          </p:cNvPr>
          <p:cNvCxnSpPr>
            <a:cxnSpLocks/>
          </p:cNvCxnSpPr>
          <p:nvPr/>
        </p:nvCxnSpPr>
        <p:spPr>
          <a:xfrm flipH="1" flipV="1">
            <a:off x="10299031" y="5149517"/>
            <a:ext cx="722003" cy="75397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0116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CF142C-7B17-59B6-2B4D-53C1BEC88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US" dirty="0"/>
              <a:t>Creating a new VBA macro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C64CC-F088-6261-1BCE-ACE0368F6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Example using </a:t>
            </a:r>
            <a:r>
              <a:rPr lang="en-US" dirty="0" err="1"/>
              <a:t>mtcars</a:t>
            </a:r>
            <a:r>
              <a:rPr lang="en-US" dirty="0"/>
              <a:t> dataset: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Import the </a:t>
            </a:r>
            <a:r>
              <a:rPr lang="en-US" dirty="0" err="1"/>
              <a:t>mtcars</a:t>
            </a:r>
            <a:r>
              <a:rPr lang="en-US" dirty="0"/>
              <a:t> dataset from the CSV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Highlight blank cells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Save workbook as XLSX with timestamp in the name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22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7FC6E-4581-111D-8CE2-227BF2D20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Break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132DB4-9A74-BEB1-163D-CE3A3BE9BA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Bonus: Put any ideas you have for using macros in the chat</a:t>
            </a:r>
          </a:p>
        </p:txBody>
      </p:sp>
    </p:spTree>
    <p:extLst>
      <p:ext uri="{BB962C8B-B14F-4D97-AF65-F5344CB8AC3E}">
        <p14:creationId xmlns:p14="http://schemas.microsoft.com/office/powerpoint/2010/main" val="1223656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3537E-2AAA-6190-0BB0-86A4632EA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Buttons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7DB6E-DBED-6B3B-7B56-689A0F02A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49349"/>
            <a:ext cx="3761102" cy="419201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Make workbook more user-friendly by running macros from buttons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Insert a button into the sheet</a:t>
            </a:r>
          </a:p>
          <a:p>
            <a:pPr>
              <a:buFont typeface="+mj-lt"/>
              <a:buAutoNum type="arabicPeriod"/>
            </a:pPr>
            <a:r>
              <a:rPr lang="en-US" dirty="0"/>
              <a:t>In the Assign Macro window, select a macro for the button or write a new macro</a:t>
            </a:r>
          </a:p>
          <a:p>
            <a:pPr>
              <a:buFont typeface="+mj-lt"/>
              <a:buAutoNum type="arabicPeriod"/>
            </a:pPr>
            <a:r>
              <a:rPr lang="en-US" dirty="0"/>
              <a:t>Right-click the button to rename, reassign a macro, or format the button/text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7C14CB2-C44B-9D68-2A96-1A16EDC3F7C5}"/>
              </a:ext>
            </a:extLst>
          </p:cNvPr>
          <p:cNvGrpSpPr/>
          <p:nvPr/>
        </p:nvGrpSpPr>
        <p:grpSpPr>
          <a:xfrm>
            <a:off x="4702172" y="1849349"/>
            <a:ext cx="4639594" cy="3446930"/>
            <a:chOff x="4702172" y="1849349"/>
            <a:chExt cx="4639594" cy="344693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DF9DA0D-942F-08F2-DB38-244FDD0F167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02172" y="1849349"/>
              <a:ext cx="4639594" cy="344693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21599C9-F234-AD98-F79B-DFCF24E4AA1C}"/>
                </a:ext>
              </a:extLst>
            </p:cNvPr>
            <p:cNvSpPr/>
            <p:nvPr/>
          </p:nvSpPr>
          <p:spPr>
            <a:xfrm>
              <a:off x="4787757" y="3544583"/>
              <a:ext cx="261880" cy="2514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2795C884-66B0-0503-DCF8-84793F5B171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049637" y="3796074"/>
              <a:ext cx="722003" cy="75397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68058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3537E-2AAA-6190-0BB0-86A4632EA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UserForms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7DB6E-DBED-6B3B-7B56-689A0F02A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49349"/>
            <a:ext cx="3761102" cy="41920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Regulate and speed up data input with </a:t>
            </a:r>
            <a:r>
              <a:rPr lang="en-US" dirty="0" err="1"/>
              <a:t>UserForms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In the VBA editor, click Insert &gt; </a:t>
            </a:r>
            <a:r>
              <a:rPr lang="en-US" dirty="0" err="1"/>
              <a:t>UserForm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Add controls and labels to create a form, including a submit button</a:t>
            </a:r>
          </a:p>
          <a:p>
            <a:pPr>
              <a:buFont typeface="+mj-lt"/>
              <a:buAutoNum type="arabicPeriod"/>
            </a:pPr>
            <a:r>
              <a:rPr lang="en-US" dirty="0"/>
              <a:t>Write initialization/submission VBA code as needed</a:t>
            </a:r>
          </a:p>
          <a:p>
            <a:pPr>
              <a:buFont typeface="+mj-lt"/>
              <a:buAutoNum type="arabicPeriod"/>
            </a:pPr>
            <a:r>
              <a:rPr lang="en-US" dirty="0"/>
              <a:t>Add button to sheet to open </a:t>
            </a:r>
            <a:r>
              <a:rPr lang="en-US" dirty="0" err="1"/>
              <a:t>UserForm</a:t>
            </a:r>
            <a:r>
              <a:rPr lang="en-US" dirty="0"/>
              <a:t> for easy access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F84EBA5-E203-53BF-9FA0-85806F676E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2172" y="2078648"/>
            <a:ext cx="4674295" cy="270070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21599C9-F234-AD98-F79B-DFCF24E4AA1C}"/>
              </a:ext>
            </a:extLst>
          </p:cNvPr>
          <p:cNvSpPr/>
          <p:nvPr/>
        </p:nvSpPr>
        <p:spPr>
          <a:xfrm>
            <a:off x="6534363" y="3221382"/>
            <a:ext cx="1366464" cy="32320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795C884-66B0-0503-DCF8-84793F5B1713}"/>
              </a:ext>
            </a:extLst>
          </p:cNvPr>
          <p:cNvCxnSpPr>
            <a:cxnSpLocks/>
          </p:cNvCxnSpPr>
          <p:nvPr/>
        </p:nvCxnSpPr>
        <p:spPr>
          <a:xfrm flipH="1" flipV="1">
            <a:off x="7900827" y="3544584"/>
            <a:ext cx="376818" cy="4007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299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8BA1D-8E5F-AB12-A9B6-B3A49119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DC524-096C-E2E2-1AE0-764D379A2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r>
              <a:rPr lang="en-US" dirty="0"/>
              <a:t>Google and </a:t>
            </a:r>
            <a:r>
              <a:rPr lang="en-US" dirty="0" err="1"/>
              <a:t>StackOverflow</a:t>
            </a:r>
            <a:r>
              <a:rPr lang="en-US" dirty="0"/>
              <a:t> are your friends!</a:t>
            </a:r>
          </a:p>
          <a:p>
            <a:endParaRPr lang="en-US" dirty="0"/>
          </a:p>
          <a:p>
            <a:r>
              <a:rPr lang="en-US" dirty="0"/>
              <a:t>Some VBA concepts worth exploring:</a:t>
            </a:r>
          </a:p>
          <a:p>
            <a:pPr lvl="1"/>
            <a:r>
              <a:rPr lang="en-US" dirty="0"/>
              <a:t>With – performing several operations on the same object/selection</a:t>
            </a:r>
          </a:p>
          <a:p>
            <a:pPr lvl="1"/>
            <a:r>
              <a:rPr lang="en-US" dirty="0"/>
              <a:t>If/Then/Else – conditional values or formatting</a:t>
            </a:r>
          </a:p>
          <a:p>
            <a:pPr lvl="1"/>
            <a:r>
              <a:rPr lang="en-US" dirty="0"/>
              <a:t>For/Next – looping through rows, columns, values, etc.</a:t>
            </a:r>
          </a:p>
          <a:p>
            <a:endParaRPr lang="en-US" dirty="0"/>
          </a:p>
          <a:p>
            <a:r>
              <a:rPr lang="en-US" dirty="0"/>
              <a:t>Join the “State of Oregon Research Academy” LinkedIn group for additional help, discussion, and networking!</a:t>
            </a:r>
          </a:p>
          <a:p>
            <a:pPr lvl="1"/>
            <a:r>
              <a:rPr lang="en-US" dirty="0"/>
              <a:t>https://www.linkedin.com/groups/14414150/</a:t>
            </a:r>
          </a:p>
        </p:txBody>
      </p:sp>
    </p:spTree>
    <p:extLst>
      <p:ext uri="{BB962C8B-B14F-4D97-AF65-F5344CB8AC3E}">
        <p14:creationId xmlns:p14="http://schemas.microsoft.com/office/powerpoint/2010/main" val="2845915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6AE43-2726-3919-8E50-B191E5FD30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 to Excel Macros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677213-DA76-66BD-FB45-107681FAC3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Michael Metiva</a:t>
            </a:r>
          </a:p>
          <a:p>
            <a:r>
              <a:rPr lang="en-US" dirty="0"/>
              <a:t>Research Analyst, Oregon DOR</a:t>
            </a:r>
          </a:p>
          <a:p>
            <a:r>
              <a:rPr lang="en-US" dirty="0"/>
              <a:t>SORA Spring Event, 3/21/2024</a:t>
            </a:r>
          </a:p>
        </p:txBody>
      </p:sp>
    </p:spTree>
    <p:extLst>
      <p:ext uri="{BB962C8B-B14F-4D97-AF65-F5344CB8AC3E}">
        <p14:creationId xmlns:p14="http://schemas.microsoft.com/office/powerpoint/2010/main" val="2528764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1EA710-0957-5F3F-8565-E0E0D3274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US" dirty="0"/>
              <a:t>What are macros?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A316B-EE14-A4C6-3CB9-CAE31A173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“An action or set of actions that you can run as many times as you want.” – Microsoft Support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Macros help automate repetitive tasks:</a:t>
            </a:r>
          </a:p>
          <a:p>
            <a:r>
              <a:rPr lang="en-US" dirty="0"/>
              <a:t>Sorting and converting data</a:t>
            </a:r>
          </a:p>
          <a:p>
            <a:r>
              <a:rPr lang="en-US" dirty="0"/>
              <a:t>Formatting tables for reports</a:t>
            </a:r>
          </a:p>
          <a:p>
            <a:r>
              <a:rPr lang="en-US" dirty="0"/>
              <a:t>Pulling information from other spreadsheets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85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ED2AE5-214A-52EC-DE36-27A90F297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US" dirty="0"/>
              <a:t>How do I access macros in Excel?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9EF85-DD07-DD75-9610-A35C6D588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Show the Developer Tab (File &gt; Options)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649EC4B-58CF-CAF5-1F56-4A4F2DCFE6EA}"/>
              </a:ext>
            </a:extLst>
          </p:cNvPr>
          <p:cNvGrpSpPr/>
          <p:nvPr/>
        </p:nvGrpSpPr>
        <p:grpSpPr>
          <a:xfrm>
            <a:off x="4968745" y="1144955"/>
            <a:ext cx="6755197" cy="5513137"/>
            <a:chOff x="4968745" y="1144955"/>
            <a:chExt cx="6755197" cy="5513137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EE8EE16-A998-EF82-77A8-96146020B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68745" y="1144955"/>
              <a:ext cx="6755197" cy="5513137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6B4FD02-0F54-51AC-AAC9-923FEFC41C0E}"/>
                </a:ext>
              </a:extLst>
            </p:cNvPr>
            <p:cNvSpPr/>
            <p:nvPr/>
          </p:nvSpPr>
          <p:spPr>
            <a:xfrm>
              <a:off x="5005552" y="3179271"/>
              <a:ext cx="1199940" cy="375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AF234A0-40E8-36B8-E361-FD7EC047CDE0}"/>
                </a:ext>
              </a:extLst>
            </p:cNvPr>
            <p:cNvSpPr/>
            <p:nvPr/>
          </p:nvSpPr>
          <p:spPr>
            <a:xfrm>
              <a:off x="9197898" y="4894144"/>
              <a:ext cx="1976785" cy="22933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69DA4BB6-77DD-E6C3-43F6-ABA7C861313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227595" y="2424619"/>
              <a:ext cx="476092" cy="75465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8B760767-0066-3A76-AD68-F177E1D0249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174683" y="4139492"/>
              <a:ext cx="476092" cy="75465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38831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ED2AE5-214A-52EC-DE36-27A90F297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US" dirty="0"/>
              <a:t>How do I access macros in Excel?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9EF85-DD07-DD75-9610-A35C6D588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 startAt="2"/>
            </a:pPr>
            <a:r>
              <a:rPr lang="en-US" dirty="0"/>
              <a:t>Save as macro-enabled workbook (.</a:t>
            </a:r>
            <a:r>
              <a:rPr lang="en-US" dirty="0" err="1"/>
              <a:t>xlsm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03464B6-37B3-AC21-74EB-8B1E5479C8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3734" y="5262465"/>
            <a:ext cx="5116833" cy="96030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CDB332C-FDCB-107D-88F6-93505BFE9F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3735" y="1281914"/>
            <a:ext cx="5119204" cy="3599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110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F3336C-A84B-EB95-6567-82DF69D2A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US" dirty="0"/>
              <a:t>How do I create a macro?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60A0B-5097-E7F0-34A1-648D21EFF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r>
              <a:rPr lang="en-US" dirty="0"/>
              <a:t>Record specific keystrokes and mouse clicks</a:t>
            </a:r>
          </a:p>
          <a:p>
            <a:pPr lvl="1"/>
            <a:r>
              <a:rPr lang="en-US" dirty="0"/>
              <a:t>Simpler, but limited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Use Visual Basic for Applications (VBA) programming to “simulate” keystrokes and mouse clicks</a:t>
            </a:r>
          </a:p>
          <a:p>
            <a:pPr lvl="1"/>
            <a:r>
              <a:rPr lang="en-US" dirty="0"/>
              <a:t>More complex, more flexible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53E2BE8-E0A6-A401-30E1-376CBD70F869}"/>
              </a:ext>
            </a:extLst>
          </p:cNvPr>
          <p:cNvGrpSpPr/>
          <p:nvPr/>
        </p:nvGrpSpPr>
        <p:grpSpPr>
          <a:xfrm>
            <a:off x="5069454" y="4098494"/>
            <a:ext cx="5508719" cy="2347811"/>
            <a:chOff x="4978918" y="4277578"/>
            <a:chExt cx="5508719" cy="2347811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E29FC99-8509-156B-DD47-041A01DC93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78918" y="4277578"/>
              <a:ext cx="5508719" cy="1851108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CDD5442-C14F-6E13-9A45-424673AED080}"/>
                </a:ext>
              </a:extLst>
            </p:cNvPr>
            <p:cNvSpPr/>
            <p:nvPr/>
          </p:nvSpPr>
          <p:spPr>
            <a:xfrm>
              <a:off x="5088630" y="4417632"/>
              <a:ext cx="927159" cy="1570999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D4B335B-4692-D687-1E5C-4A92EB5C76AC}"/>
                </a:ext>
              </a:extLst>
            </p:cNvPr>
            <p:cNvSpPr/>
            <p:nvPr/>
          </p:nvSpPr>
          <p:spPr>
            <a:xfrm>
              <a:off x="6962564" y="4385548"/>
              <a:ext cx="2360950" cy="56446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B4BE777D-5666-5472-A205-8AC67369A28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015789" y="5988631"/>
              <a:ext cx="634322" cy="63675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F80B6ACD-0916-B74F-C96A-0592E382552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318428" y="4969524"/>
              <a:ext cx="634322" cy="63675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74814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8247B8-389C-D4A8-8D89-2CF09D6CD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US" dirty="0"/>
              <a:t>Recording a macro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0737B-04E8-ED7F-AB15-27C9F11AC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Example using </a:t>
            </a:r>
            <a:r>
              <a:rPr lang="en-US" dirty="0" err="1"/>
              <a:t>mtcars</a:t>
            </a:r>
            <a:r>
              <a:rPr lang="en-US" dirty="0"/>
              <a:t> dataset: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Keep only car, </a:t>
            </a:r>
            <a:r>
              <a:rPr lang="en-US" dirty="0" err="1"/>
              <a:t>cyl</a:t>
            </a:r>
            <a:r>
              <a:rPr lang="en-US" dirty="0"/>
              <a:t>, hp, </a:t>
            </a:r>
            <a:r>
              <a:rPr lang="en-US" dirty="0" err="1"/>
              <a:t>qsec</a:t>
            </a:r>
            <a:r>
              <a:rPr lang="en-US" dirty="0"/>
              <a:t>, and am columns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Revalue am column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Rearrange to make </a:t>
            </a:r>
            <a:r>
              <a:rPr lang="en-US" dirty="0" err="1"/>
              <a:t>qsec</a:t>
            </a:r>
            <a:r>
              <a:rPr lang="en-US" dirty="0"/>
              <a:t> final column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Sort by </a:t>
            </a:r>
            <a:r>
              <a:rPr lang="en-US" dirty="0" err="1"/>
              <a:t>qsec</a:t>
            </a:r>
            <a:r>
              <a:rPr lang="en-US" dirty="0"/>
              <a:t> (low to high)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Rename all columns and bold the headers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477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C03E87-CF1F-B9A8-43B3-D43C99751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US" dirty="0"/>
              <a:t>Limitations of recorded macros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4FBB5-697C-07D9-EBD4-B91E67358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r>
              <a:rPr lang="en-US" dirty="0"/>
              <a:t>All operations are bound to specific rows, columns, and cells with no regard for contents</a:t>
            </a:r>
          </a:p>
          <a:p>
            <a:pPr lvl="1"/>
            <a:r>
              <a:rPr lang="en-US" dirty="0"/>
              <a:t>Appropriate if datasets have consistent dimensions and organization, e.g., a monthly report with 5 statistics from each of 10 divisions (10 rows by 5 columns every time)</a:t>
            </a:r>
          </a:p>
          <a:p>
            <a:pPr lvl="1"/>
            <a:endParaRPr lang="en-US" dirty="0"/>
          </a:p>
          <a:p>
            <a:r>
              <a:rPr lang="en-US" dirty="0"/>
              <a:t>Some operations (e.g., sorting/filtering) are bound to the specific sheet used during recording</a:t>
            </a:r>
          </a:p>
          <a:p>
            <a:pPr lvl="1"/>
            <a:r>
              <a:rPr lang="en-US" dirty="0"/>
              <a:t>Can work around this by designating a “workspace” sheet within your workbook, then copying results out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2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C4498-70FF-209A-7BCB-5D907AF94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Break: VBA basics</a:t>
            </a:r>
          </a:p>
        </p:txBody>
      </p:sp>
    </p:spTree>
    <p:extLst>
      <p:ext uri="{BB962C8B-B14F-4D97-AF65-F5344CB8AC3E}">
        <p14:creationId xmlns:p14="http://schemas.microsoft.com/office/powerpoint/2010/main" val="60647236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698</TotalTime>
  <Words>835</Words>
  <Application>Microsoft Office PowerPoint</Application>
  <PresentationFormat>Widescreen</PresentationFormat>
  <Paragraphs>151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Courier New</vt:lpstr>
      <vt:lpstr>Trebuchet MS</vt:lpstr>
      <vt:lpstr>Wingdings 3</vt:lpstr>
      <vt:lpstr>Facet</vt:lpstr>
      <vt:lpstr>Welcome to the SORA Spring 2024 Event</vt:lpstr>
      <vt:lpstr>Intro to Excel Macros</vt:lpstr>
      <vt:lpstr>What are macros?</vt:lpstr>
      <vt:lpstr>How do I access macros in Excel?</vt:lpstr>
      <vt:lpstr>How do I access macros in Excel?</vt:lpstr>
      <vt:lpstr>How do I create a macro?</vt:lpstr>
      <vt:lpstr>Recording a macro</vt:lpstr>
      <vt:lpstr>Limitations of recorded macros</vt:lpstr>
      <vt:lpstr>Quick Break: VBA basics</vt:lpstr>
      <vt:lpstr>VBA Basics</vt:lpstr>
      <vt:lpstr>First few lines of recorded macro</vt:lpstr>
      <vt:lpstr>Editing an existing macro</vt:lpstr>
      <vt:lpstr>Creating a new VBA macro</vt:lpstr>
      <vt:lpstr>Question Break</vt:lpstr>
      <vt:lpstr>Buttons</vt:lpstr>
      <vt:lpstr>UserForms</vt:lpstr>
      <vt:lpstr>Final notes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Excel Macros</dc:title>
  <dc:creator>METIVA Michael * DOR</dc:creator>
  <cp:lastModifiedBy>METIVA Michael * DOR</cp:lastModifiedBy>
  <cp:revision>17</cp:revision>
  <dcterms:created xsi:type="dcterms:W3CDTF">2024-03-13T13:57:27Z</dcterms:created>
  <dcterms:modified xsi:type="dcterms:W3CDTF">2024-03-21T16:32:24Z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9b73270-2993-4076-be47-9c78f42a1e84_Enabled">
    <vt:lpwstr>true</vt:lpwstr>
  </property>
  <property fmtid="{D5CDD505-2E9C-101B-9397-08002B2CF9AE}" pid="3" name="MSIP_Label_09b73270-2993-4076-be47-9c78f42a1e84_SetDate">
    <vt:lpwstr>2024-03-13T13:57:32Z</vt:lpwstr>
  </property>
  <property fmtid="{D5CDD505-2E9C-101B-9397-08002B2CF9AE}" pid="4" name="MSIP_Label_09b73270-2993-4076-be47-9c78f42a1e84_Method">
    <vt:lpwstr>Privileged</vt:lpwstr>
  </property>
  <property fmtid="{D5CDD505-2E9C-101B-9397-08002B2CF9AE}" pid="5" name="MSIP_Label_09b73270-2993-4076-be47-9c78f42a1e84_Name">
    <vt:lpwstr>Level 1 - Published (Items)</vt:lpwstr>
  </property>
  <property fmtid="{D5CDD505-2E9C-101B-9397-08002B2CF9AE}" pid="6" name="MSIP_Label_09b73270-2993-4076-be47-9c78f42a1e84_SiteId">
    <vt:lpwstr>aa3f6932-fa7c-47b4-a0ce-a598cad161cf</vt:lpwstr>
  </property>
  <property fmtid="{D5CDD505-2E9C-101B-9397-08002B2CF9AE}" pid="7" name="MSIP_Label_09b73270-2993-4076-be47-9c78f42a1e84_ActionId">
    <vt:lpwstr>f4214638-192a-4602-a1ce-cb03ffef8a77</vt:lpwstr>
  </property>
  <property fmtid="{D5CDD505-2E9C-101B-9397-08002B2CF9AE}" pid="8" name="MSIP_Label_09b73270-2993-4076-be47-9c78f42a1e84_ContentBits">
    <vt:lpwstr>0</vt:lpwstr>
  </property>
</Properties>
</file>