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9" r:id="rId5"/>
    <p:sldId id="387" r:id="rId6"/>
    <p:sldId id="392" r:id="rId7"/>
    <p:sldId id="390" r:id="rId8"/>
    <p:sldId id="393" r:id="rId9"/>
    <p:sldId id="395" r:id="rId10"/>
    <p:sldId id="394" r:id="rId11"/>
    <p:sldId id="396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26F9CE5D-1E00-49F6-9C4B-C6EDA6038CF6}">
          <p14:sldIdLst/>
        </p14:section>
        <p14:section name="Title &amp; Agenda Slides" id="{1066291D-A8BF-4E70-892A-9B189B4D680F}">
          <p14:sldIdLst>
            <p14:sldId id="339"/>
          </p14:sldIdLst>
        </p14:section>
        <p14:section name="Transition Slide" id="{2E66DF9F-A842-40B4-B35A-A5B52F848249}">
          <p14:sldIdLst/>
        </p14:section>
        <p14:section name="Text-Only Slide" id="{59C21598-2B1A-44E4-A183-9613C3CCC4D2}">
          <p14:sldIdLst/>
        </p14:section>
        <p14:section name="Text with Graphics Slides" id="{29556A75-EC75-442C-9E27-FF0E14EC325B}">
          <p14:sldIdLst>
            <p14:sldId id="387"/>
            <p14:sldId id="392"/>
            <p14:sldId id="390"/>
            <p14:sldId id="393"/>
            <p14:sldId id="395"/>
            <p14:sldId id="394"/>
            <p14:sldId id="396"/>
          </p14:sldIdLst>
        </p14:section>
        <p14:section name="Charts &amp; Graphs" id="{DB771033-2793-4E6E-9854-3DAA1B6B8D0B}">
          <p14:sldIdLst/>
        </p14:section>
        <p14:section name="Single Image Slides" id="{20B19676-E446-40B0-981F-E0A2E2885C96}">
          <p14:sldIdLst/>
        </p14:section>
        <p14:section name="Double Image Slides" id="{39541B91-3554-4DB5-996B-8DFD442545FC}">
          <p14:sldIdLst/>
        </p14:section>
        <p14:section name="Triple Image Slides" id="{BA40E867-CF80-4437-BCA1-560723860B54}">
          <p14:sldIdLst/>
        </p14:section>
        <p14:section name="Video Slides" id="{C30D7121-D11D-41D1-9608-ECD209E965C2}">
          <p14:sldIdLst/>
        </p14:section>
        <p14:section name="Closing Slides" id="{B8D6AA13-A995-4004-885F-D1507E450FD1}">
          <p14:sldIdLst>
            <p14:sldId id="289"/>
          </p14:sldIdLst>
        </p14:section>
        <p14:section name="Tools &amp; Reference" id="{C850D8B9-42BD-4E36-B9F3-7BC771E1C25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Joanna D" initials="RJD" lastIdx="3" clrIdx="0">
    <p:extLst>
      <p:ext uri="{19B8F6BF-5375-455C-9EA6-DF929625EA0E}">
        <p15:presenceInfo xmlns:p15="http://schemas.microsoft.com/office/powerpoint/2012/main" userId="S::ROBEJOAN@dor.oregon.gov::1abd1ea0-6820-4161-b1ba-432e2e6d7a62" providerId="AD"/>
      </p:ext>
    </p:extLst>
  </p:cmAuthor>
  <p:cmAuthor id="2" name="KWASNIK James M" initials="KJM" lastIdx="2" clrIdx="1">
    <p:extLst>
      <p:ext uri="{19B8F6BF-5375-455C-9EA6-DF929625EA0E}">
        <p15:presenceInfo xmlns:p15="http://schemas.microsoft.com/office/powerpoint/2012/main" userId="S::KWASJAME@dor.oregon.gov::285f4ea1-aa54-48c6-926f-c21e75cd3f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C52"/>
    <a:srgbClr val="00808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A1DEC-DC49-45AA-8513-AC9B82A7196B}" v="1006" dt="2023-12-14T18:56:29.035"/>
    <p1510:client id="{B4B26279-1D30-4964-3438-EDA865C06B36}" v="3" dt="2023-12-14T17:13:52.695"/>
    <p1510:client id="{EB0D8280-25AC-4312-AA3F-B2364E9AE66C}" v="2141" dt="2023-12-14T02:00:04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97" autoAdjust="0"/>
  </p:normalViewPr>
  <p:slideViewPr>
    <p:cSldViewPr snapToGrid="0">
      <p:cViewPr varScale="1">
        <p:scale>
          <a:sx n="100" d="100"/>
          <a:sy n="100" d="100"/>
        </p:scale>
        <p:origin x="300" y="84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B63E6-A43F-46A4-BE63-6AC9639B6A7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DBF6DE-B698-4515-84E4-0141793EF61A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7 different grant phases (2020-2022)</a:t>
          </a:r>
        </a:p>
      </dgm:t>
    </dgm:pt>
    <dgm:pt modelId="{EC988324-495B-4FC3-9821-370386BDD29F}" type="parTrans" cxnId="{E291E4FF-0EB6-489A-B8D0-30D3CDE9203A}">
      <dgm:prSet/>
      <dgm:spPr/>
      <dgm:t>
        <a:bodyPr/>
        <a:lstStyle/>
        <a:p>
          <a:endParaRPr lang="en-US"/>
        </a:p>
      </dgm:t>
    </dgm:pt>
    <dgm:pt modelId="{7AE10C7E-B261-4067-82B8-F2B5C338DFE0}" type="sibTrans" cxnId="{E291E4FF-0EB6-489A-B8D0-30D3CDE9203A}">
      <dgm:prSet/>
      <dgm:spPr/>
      <dgm:t>
        <a:bodyPr/>
        <a:lstStyle/>
        <a:p>
          <a:endParaRPr lang="en-US"/>
        </a:p>
      </dgm:t>
    </dgm:pt>
    <dgm:pt modelId="{F75E12D6-7D4F-42BE-A3D7-AD33AC351086}">
      <dgm:prSet/>
      <dgm:spPr/>
      <dgm:t>
        <a:bodyPr/>
        <a:lstStyle/>
        <a:p>
          <a:r>
            <a:rPr lang="en-US" dirty="0"/>
            <a:t>12,000 grants issued</a:t>
          </a:r>
        </a:p>
      </dgm:t>
    </dgm:pt>
    <dgm:pt modelId="{CA61B666-75B8-4CF5-A22A-E75E46731E2E}" type="parTrans" cxnId="{86737B57-C53F-42D8-AC3C-CC4BA264B4FD}">
      <dgm:prSet/>
      <dgm:spPr/>
      <dgm:t>
        <a:bodyPr/>
        <a:lstStyle/>
        <a:p>
          <a:endParaRPr lang="en-US"/>
        </a:p>
      </dgm:t>
    </dgm:pt>
    <dgm:pt modelId="{A4BE4925-2265-47C8-AE9C-14ECB533B140}" type="sibTrans" cxnId="{86737B57-C53F-42D8-AC3C-CC4BA264B4FD}">
      <dgm:prSet/>
      <dgm:spPr/>
      <dgm:t>
        <a:bodyPr/>
        <a:lstStyle/>
        <a:p>
          <a:endParaRPr lang="en-US"/>
        </a:p>
      </dgm:t>
    </dgm:pt>
    <dgm:pt modelId="{79074623-7F01-4279-BE3D-3392BA464233}">
      <dgm:prSet/>
      <dgm:spPr/>
      <dgm:t>
        <a:bodyPr/>
        <a:lstStyle/>
        <a:p>
          <a:r>
            <a:rPr lang="en-US" dirty="0"/>
            <a:t>$328M in awarded funds</a:t>
          </a:r>
        </a:p>
      </dgm:t>
    </dgm:pt>
    <dgm:pt modelId="{DF3663C8-9CA9-47C5-A60A-A2319245C277}" type="parTrans" cxnId="{A9981DF8-0178-4162-9AD3-50E93B61E77C}">
      <dgm:prSet/>
      <dgm:spPr/>
      <dgm:t>
        <a:bodyPr/>
        <a:lstStyle/>
        <a:p>
          <a:endParaRPr lang="en-US"/>
        </a:p>
      </dgm:t>
    </dgm:pt>
    <dgm:pt modelId="{1E7CA1CC-DFF0-4FC7-8B61-DB3F6D46BEE6}" type="sibTrans" cxnId="{A9981DF8-0178-4162-9AD3-50E93B61E77C}">
      <dgm:prSet/>
      <dgm:spPr/>
      <dgm:t>
        <a:bodyPr/>
        <a:lstStyle/>
        <a:p>
          <a:endParaRPr lang="en-US"/>
        </a:p>
      </dgm:t>
    </dgm:pt>
    <dgm:pt modelId="{4AF37ADA-AB15-4D83-9172-FA5C979E78DC}">
      <dgm:prSet/>
      <dgm:spPr/>
      <dgm:t>
        <a:bodyPr/>
        <a:lstStyle/>
        <a:p>
          <a:r>
            <a:rPr lang="en-US" dirty="0"/>
            <a:t>5 grant program staff (1 FTE + 4PTE)</a:t>
          </a:r>
        </a:p>
      </dgm:t>
    </dgm:pt>
    <dgm:pt modelId="{4526B651-8E22-4A5C-8E84-E67884F47519}" type="parTrans" cxnId="{DD47F06E-2478-4EA0-835E-DDBB43D2AB25}">
      <dgm:prSet/>
      <dgm:spPr/>
      <dgm:t>
        <a:bodyPr/>
        <a:lstStyle/>
        <a:p>
          <a:endParaRPr lang="en-US"/>
        </a:p>
      </dgm:t>
    </dgm:pt>
    <dgm:pt modelId="{9AF35D86-D777-4A1A-B24C-9B9EA8EBB930}" type="sibTrans" cxnId="{DD47F06E-2478-4EA0-835E-DDBB43D2AB25}">
      <dgm:prSet/>
      <dgm:spPr/>
      <dgm:t>
        <a:bodyPr/>
        <a:lstStyle/>
        <a:p>
          <a:endParaRPr lang="en-US"/>
        </a:p>
      </dgm:t>
    </dgm:pt>
    <dgm:pt modelId="{F7702AB0-9ABB-42FC-BD55-6CD611623365}">
      <dgm:prSet/>
      <dgm:spPr/>
      <dgm:t>
        <a:bodyPr/>
        <a:lstStyle/>
        <a:p>
          <a:r>
            <a:rPr lang="en-US" dirty="0"/>
            <a:t>5,000 organizations and businesses</a:t>
          </a:r>
        </a:p>
      </dgm:t>
    </dgm:pt>
    <dgm:pt modelId="{A3897914-A4D5-43D0-8E0C-9BE039E61588}" type="parTrans" cxnId="{FCF1EEDB-9B0B-4C13-A7F9-85D9957C99E4}">
      <dgm:prSet/>
      <dgm:spPr/>
      <dgm:t>
        <a:bodyPr/>
        <a:lstStyle/>
        <a:p>
          <a:endParaRPr lang="en-US"/>
        </a:p>
      </dgm:t>
    </dgm:pt>
    <dgm:pt modelId="{E8D2EC2A-77D0-4CEC-A5E0-27484A73F0F9}" type="sibTrans" cxnId="{FCF1EEDB-9B0B-4C13-A7F9-85D9957C99E4}">
      <dgm:prSet/>
      <dgm:spPr/>
      <dgm:t>
        <a:bodyPr/>
        <a:lstStyle/>
        <a:p>
          <a:endParaRPr lang="en-US"/>
        </a:p>
      </dgm:t>
    </dgm:pt>
    <dgm:pt modelId="{B371371B-337C-4C5F-8F8A-1C88579C8D2A}">
      <dgm:prSet/>
      <dgm:spPr/>
      <dgm:t>
        <a:bodyPr/>
        <a:lstStyle/>
        <a:p>
          <a:r>
            <a:rPr lang="en-US" dirty="0"/>
            <a:t>0 - IT hours or IT staff</a:t>
          </a:r>
        </a:p>
      </dgm:t>
    </dgm:pt>
    <dgm:pt modelId="{6008BD0E-231F-4BE0-A62E-0D1D4E7CB7BB}" type="parTrans" cxnId="{0581EBED-611B-4BF7-983F-31FB6F807F10}">
      <dgm:prSet/>
      <dgm:spPr/>
      <dgm:t>
        <a:bodyPr/>
        <a:lstStyle/>
        <a:p>
          <a:endParaRPr lang="en-US"/>
        </a:p>
      </dgm:t>
    </dgm:pt>
    <dgm:pt modelId="{9BC9C0CE-B14A-4EAB-821A-3D1EBEE79819}" type="sibTrans" cxnId="{0581EBED-611B-4BF7-983F-31FB6F807F10}">
      <dgm:prSet/>
      <dgm:spPr/>
      <dgm:t>
        <a:bodyPr/>
        <a:lstStyle/>
        <a:p>
          <a:endParaRPr lang="en-US"/>
        </a:p>
      </dgm:t>
    </dgm:pt>
    <dgm:pt modelId="{A634D584-50F9-4645-A330-B874887B27C7}">
      <dgm:prSet/>
      <dgm:spPr/>
      <dgm:t>
        <a:bodyPr/>
        <a:lstStyle/>
        <a:p>
          <a:r>
            <a:rPr lang="en-US" dirty="0"/>
            <a:t>2-week development cycle</a:t>
          </a:r>
        </a:p>
      </dgm:t>
    </dgm:pt>
    <dgm:pt modelId="{A4F177A5-BED1-4CEA-9513-9BD7A556D6D9}" type="parTrans" cxnId="{2E43F935-56E8-47A6-A612-95C486FD7773}">
      <dgm:prSet/>
      <dgm:spPr/>
      <dgm:t>
        <a:bodyPr/>
        <a:lstStyle/>
        <a:p>
          <a:endParaRPr lang="en-US"/>
        </a:p>
      </dgm:t>
    </dgm:pt>
    <dgm:pt modelId="{776F48FB-25D7-4D11-8F11-2B47A01CEE4E}" type="sibTrans" cxnId="{2E43F935-56E8-47A6-A612-95C486FD7773}">
      <dgm:prSet/>
      <dgm:spPr/>
      <dgm:t>
        <a:bodyPr/>
        <a:lstStyle/>
        <a:p>
          <a:endParaRPr lang="en-US"/>
        </a:p>
      </dgm:t>
    </dgm:pt>
    <dgm:pt modelId="{72203682-575E-4DA8-B666-392F9A8A8270}" type="pres">
      <dgm:prSet presAssocID="{421B63E6-A43F-46A4-BE63-6AC9639B6A7B}" presName="linear" presStyleCnt="0">
        <dgm:presLayoutVars>
          <dgm:animLvl val="lvl"/>
          <dgm:resizeHandles val="exact"/>
        </dgm:presLayoutVars>
      </dgm:prSet>
      <dgm:spPr/>
    </dgm:pt>
    <dgm:pt modelId="{4E96F6D2-77B5-419A-9893-A458E9B79EEE}" type="pres">
      <dgm:prSet presAssocID="{8ADBF6DE-B698-4515-84E4-0141793EF61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9BBD40C-1899-4E11-82D2-5CD2B6F015A8}" type="pres">
      <dgm:prSet presAssocID="{7AE10C7E-B261-4067-82B8-F2B5C338DFE0}" presName="spacer" presStyleCnt="0"/>
      <dgm:spPr/>
    </dgm:pt>
    <dgm:pt modelId="{553986DD-0CF0-4D39-BB85-4558A2DE19DE}" type="pres">
      <dgm:prSet presAssocID="{F75E12D6-7D4F-42BE-A3D7-AD33AC351086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338FEE7-E886-4B66-BC60-7A1B4BE3299D}" type="pres">
      <dgm:prSet presAssocID="{A4BE4925-2265-47C8-AE9C-14ECB533B140}" presName="spacer" presStyleCnt="0"/>
      <dgm:spPr/>
    </dgm:pt>
    <dgm:pt modelId="{0095D114-008B-4984-8B4B-A91A25F525E4}" type="pres">
      <dgm:prSet presAssocID="{79074623-7F01-4279-BE3D-3392BA46423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7BAEDA9-D6E4-44E6-A0B8-280ADE94EAEA}" type="pres">
      <dgm:prSet presAssocID="{1E7CA1CC-DFF0-4FC7-8B61-DB3F6D46BEE6}" presName="spacer" presStyleCnt="0"/>
      <dgm:spPr/>
    </dgm:pt>
    <dgm:pt modelId="{F523E482-A4D5-4058-84F0-A4D94BE961A7}" type="pres">
      <dgm:prSet presAssocID="{F7702AB0-9ABB-42FC-BD55-6CD61162336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EA9112D-B427-4039-AEC2-EACD23111C05}" type="pres">
      <dgm:prSet presAssocID="{E8D2EC2A-77D0-4CEC-A5E0-27484A73F0F9}" presName="spacer" presStyleCnt="0"/>
      <dgm:spPr/>
    </dgm:pt>
    <dgm:pt modelId="{C7D0CC52-499F-4A34-BD00-C8762E5D395E}" type="pres">
      <dgm:prSet presAssocID="{4AF37ADA-AB15-4D83-9172-FA5C979E78D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4540CB3-B4D2-4778-8046-86FE9D5CE01A}" type="pres">
      <dgm:prSet presAssocID="{9AF35D86-D777-4A1A-B24C-9B9EA8EBB930}" presName="spacer" presStyleCnt="0"/>
      <dgm:spPr/>
    </dgm:pt>
    <dgm:pt modelId="{937B8A3A-1055-48EA-84C6-D78001B86EF9}" type="pres">
      <dgm:prSet presAssocID="{B371371B-337C-4C5F-8F8A-1C88579C8D2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27D74C2-D031-48C5-915E-255FC438693C}" type="pres">
      <dgm:prSet presAssocID="{9BC9C0CE-B14A-4EAB-821A-3D1EBEE79819}" presName="spacer" presStyleCnt="0"/>
      <dgm:spPr/>
    </dgm:pt>
    <dgm:pt modelId="{CD93502D-B46E-44EE-8406-656D730CC5A7}" type="pres">
      <dgm:prSet presAssocID="{A634D584-50F9-4645-A330-B874887B27C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9323F2E-E39F-43CF-BB03-4CABA78D10B2}" type="presOf" srcId="{A634D584-50F9-4645-A330-B874887B27C7}" destId="{CD93502D-B46E-44EE-8406-656D730CC5A7}" srcOrd="0" destOrd="0" presId="urn:microsoft.com/office/officeart/2005/8/layout/vList2"/>
    <dgm:cxn modelId="{2E43F935-56E8-47A6-A612-95C486FD7773}" srcId="{421B63E6-A43F-46A4-BE63-6AC9639B6A7B}" destId="{A634D584-50F9-4645-A330-B874887B27C7}" srcOrd="6" destOrd="0" parTransId="{A4F177A5-BED1-4CEA-9513-9BD7A556D6D9}" sibTransId="{776F48FB-25D7-4D11-8F11-2B47A01CEE4E}"/>
    <dgm:cxn modelId="{5781643E-EFFA-4704-A390-563E2680A89D}" type="presOf" srcId="{8ADBF6DE-B698-4515-84E4-0141793EF61A}" destId="{4E96F6D2-77B5-419A-9893-A458E9B79EEE}" srcOrd="0" destOrd="0" presId="urn:microsoft.com/office/officeart/2005/8/layout/vList2"/>
    <dgm:cxn modelId="{9E38AC40-BA28-41C2-B223-010D9A052911}" type="presOf" srcId="{4AF37ADA-AB15-4D83-9172-FA5C979E78DC}" destId="{C7D0CC52-499F-4A34-BD00-C8762E5D395E}" srcOrd="0" destOrd="0" presId="urn:microsoft.com/office/officeart/2005/8/layout/vList2"/>
    <dgm:cxn modelId="{582C0946-4B22-46DF-B912-FD5132705A36}" type="presOf" srcId="{F75E12D6-7D4F-42BE-A3D7-AD33AC351086}" destId="{553986DD-0CF0-4D39-BB85-4558A2DE19DE}" srcOrd="0" destOrd="0" presId="urn:microsoft.com/office/officeart/2005/8/layout/vList2"/>
    <dgm:cxn modelId="{DD47F06E-2478-4EA0-835E-DDBB43D2AB25}" srcId="{421B63E6-A43F-46A4-BE63-6AC9639B6A7B}" destId="{4AF37ADA-AB15-4D83-9172-FA5C979E78DC}" srcOrd="4" destOrd="0" parTransId="{4526B651-8E22-4A5C-8E84-E67884F47519}" sibTransId="{9AF35D86-D777-4A1A-B24C-9B9EA8EBB930}"/>
    <dgm:cxn modelId="{A402E650-D03F-4539-A432-8CFEF0981A8A}" type="presOf" srcId="{79074623-7F01-4279-BE3D-3392BA464233}" destId="{0095D114-008B-4984-8B4B-A91A25F525E4}" srcOrd="0" destOrd="0" presId="urn:microsoft.com/office/officeart/2005/8/layout/vList2"/>
    <dgm:cxn modelId="{86737B57-C53F-42D8-AC3C-CC4BA264B4FD}" srcId="{421B63E6-A43F-46A4-BE63-6AC9639B6A7B}" destId="{F75E12D6-7D4F-42BE-A3D7-AD33AC351086}" srcOrd="1" destOrd="0" parTransId="{CA61B666-75B8-4CF5-A22A-E75E46731E2E}" sibTransId="{A4BE4925-2265-47C8-AE9C-14ECB533B140}"/>
    <dgm:cxn modelId="{BBF1139B-655E-45D7-A220-C4A61E34BB5E}" type="presOf" srcId="{B371371B-337C-4C5F-8F8A-1C88579C8D2A}" destId="{937B8A3A-1055-48EA-84C6-D78001B86EF9}" srcOrd="0" destOrd="0" presId="urn:microsoft.com/office/officeart/2005/8/layout/vList2"/>
    <dgm:cxn modelId="{9E9463B5-692A-4F17-B924-E84C8F6A578F}" type="presOf" srcId="{421B63E6-A43F-46A4-BE63-6AC9639B6A7B}" destId="{72203682-575E-4DA8-B666-392F9A8A8270}" srcOrd="0" destOrd="0" presId="urn:microsoft.com/office/officeart/2005/8/layout/vList2"/>
    <dgm:cxn modelId="{7B8C3DB8-6B60-4267-B378-60672F398293}" type="presOf" srcId="{F7702AB0-9ABB-42FC-BD55-6CD611623365}" destId="{F523E482-A4D5-4058-84F0-A4D94BE961A7}" srcOrd="0" destOrd="0" presId="urn:microsoft.com/office/officeart/2005/8/layout/vList2"/>
    <dgm:cxn modelId="{FCF1EEDB-9B0B-4C13-A7F9-85D9957C99E4}" srcId="{421B63E6-A43F-46A4-BE63-6AC9639B6A7B}" destId="{F7702AB0-9ABB-42FC-BD55-6CD611623365}" srcOrd="3" destOrd="0" parTransId="{A3897914-A4D5-43D0-8E0C-9BE039E61588}" sibTransId="{E8D2EC2A-77D0-4CEC-A5E0-27484A73F0F9}"/>
    <dgm:cxn modelId="{0581EBED-611B-4BF7-983F-31FB6F807F10}" srcId="{421B63E6-A43F-46A4-BE63-6AC9639B6A7B}" destId="{B371371B-337C-4C5F-8F8A-1C88579C8D2A}" srcOrd="5" destOrd="0" parTransId="{6008BD0E-231F-4BE0-A62E-0D1D4E7CB7BB}" sibTransId="{9BC9C0CE-B14A-4EAB-821A-3D1EBEE79819}"/>
    <dgm:cxn modelId="{A9981DF8-0178-4162-9AD3-50E93B61E77C}" srcId="{421B63E6-A43F-46A4-BE63-6AC9639B6A7B}" destId="{79074623-7F01-4279-BE3D-3392BA464233}" srcOrd="2" destOrd="0" parTransId="{DF3663C8-9CA9-47C5-A60A-A2319245C277}" sibTransId="{1E7CA1CC-DFF0-4FC7-8B61-DB3F6D46BEE6}"/>
    <dgm:cxn modelId="{E291E4FF-0EB6-489A-B8D0-30D3CDE9203A}" srcId="{421B63E6-A43F-46A4-BE63-6AC9639B6A7B}" destId="{8ADBF6DE-B698-4515-84E4-0141793EF61A}" srcOrd="0" destOrd="0" parTransId="{EC988324-495B-4FC3-9821-370386BDD29F}" sibTransId="{7AE10C7E-B261-4067-82B8-F2B5C338DFE0}"/>
    <dgm:cxn modelId="{1214612F-DE18-4771-AC91-65C7D4243E69}" type="presParOf" srcId="{72203682-575E-4DA8-B666-392F9A8A8270}" destId="{4E96F6D2-77B5-419A-9893-A458E9B79EEE}" srcOrd="0" destOrd="0" presId="urn:microsoft.com/office/officeart/2005/8/layout/vList2"/>
    <dgm:cxn modelId="{71311827-C8AF-4282-89AE-AD638C6C8D2C}" type="presParOf" srcId="{72203682-575E-4DA8-B666-392F9A8A8270}" destId="{39BBD40C-1899-4E11-82D2-5CD2B6F015A8}" srcOrd="1" destOrd="0" presId="urn:microsoft.com/office/officeart/2005/8/layout/vList2"/>
    <dgm:cxn modelId="{1A85CA3A-19EB-45D9-9FCD-476F6D1049BE}" type="presParOf" srcId="{72203682-575E-4DA8-B666-392F9A8A8270}" destId="{553986DD-0CF0-4D39-BB85-4558A2DE19DE}" srcOrd="2" destOrd="0" presId="urn:microsoft.com/office/officeart/2005/8/layout/vList2"/>
    <dgm:cxn modelId="{5C1B9192-9093-4CA8-9157-D68BC23D8667}" type="presParOf" srcId="{72203682-575E-4DA8-B666-392F9A8A8270}" destId="{5338FEE7-E886-4B66-BC60-7A1B4BE3299D}" srcOrd="3" destOrd="0" presId="urn:microsoft.com/office/officeart/2005/8/layout/vList2"/>
    <dgm:cxn modelId="{25D3BC34-FEB4-43A6-B74E-373E74907270}" type="presParOf" srcId="{72203682-575E-4DA8-B666-392F9A8A8270}" destId="{0095D114-008B-4984-8B4B-A91A25F525E4}" srcOrd="4" destOrd="0" presId="urn:microsoft.com/office/officeart/2005/8/layout/vList2"/>
    <dgm:cxn modelId="{9ADFB0AB-EC5C-4EAC-BA85-B4D8989CF0F5}" type="presParOf" srcId="{72203682-575E-4DA8-B666-392F9A8A8270}" destId="{07BAEDA9-D6E4-44E6-A0B8-280ADE94EAEA}" srcOrd="5" destOrd="0" presId="urn:microsoft.com/office/officeart/2005/8/layout/vList2"/>
    <dgm:cxn modelId="{1D3E09BF-315F-4D4F-8556-897EEF7371A6}" type="presParOf" srcId="{72203682-575E-4DA8-B666-392F9A8A8270}" destId="{F523E482-A4D5-4058-84F0-A4D94BE961A7}" srcOrd="6" destOrd="0" presId="urn:microsoft.com/office/officeart/2005/8/layout/vList2"/>
    <dgm:cxn modelId="{11493074-56AF-419A-9FFB-8CE2C978756C}" type="presParOf" srcId="{72203682-575E-4DA8-B666-392F9A8A8270}" destId="{8EA9112D-B427-4039-AEC2-EACD23111C05}" srcOrd="7" destOrd="0" presId="urn:microsoft.com/office/officeart/2005/8/layout/vList2"/>
    <dgm:cxn modelId="{E93DEF73-D45E-43C5-95F6-A0E911FD8FA5}" type="presParOf" srcId="{72203682-575E-4DA8-B666-392F9A8A8270}" destId="{C7D0CC52-499F-4A34-BD00-C8762E5D395E}" srcOrd="8" destOrd="0" presId="urn:microsoft.com/office/officeart/2005/8/layout/vList2"/>
    <dgm:cxn modelId="{35812E9F-3B61-42D4-A0B5-0218A8663BB6}" type="presParOf" srcId="{72203682-575E-4DA8-B666-392F9A8A8270}" destId="{B4540CB3-B4D2-4778-8046-86FE9D5CE01A}" srcOrd="9" destOrd="0" presId="urn:microsoft.com/office/officeart/2005/8/layout/vList2"/>
    <dgm:cxn modelId="{39F94444-FFC2-4EFA-8EC3-291FEF6D8243}" type="presParOf" srcId="{72203682-575E-4DA8-B666-392F9A8A8270}" destId="{937B8A3A-1055-48EA-84C6-D78001B86EF9}" srcOrd="10" destOrd="0" presId="urn:microsoft.com/office/officeart/2005/8/layout/vList2"/>
    <dgm:cxn modelId="{BD148029-5790-4C82-AA63-F4723FD1E06E}" type="presParOf" srcId="{72203682-575E-4DA8-B666-392F9A8A8270}" destId="{F27D74C2-D031-48C5-915E-255FC438693C}" srcOrd="11" destOrd="0" presId="urn:microsoft.com/office/officeart/2005/8/layout/vList2"/>
    <dgm:cxn modelId="{AC1FA680-BB2B-4AFC-A963-645F7D94C604}" type="presParOf" srcId="{72203682-575E-4DA8-B666-392F9A8A8270}" destId="{CD93502D-B46E-44EE-8406-656D730CC5A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B3891-806A-427E-876C-35ECB7C9B8D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146384-761A-43E3-813F-EBCD09A332E5}">
      <dgm:prSet phldrT="[Text]"/>
      <dgm:spPr/>
      <dgm:t>
        <a:bodyPr/>
        <a:lstStyle/>
        <a:p>
          <a:r>
            <a:rPr lang="en-US" dirty="0"/>
            <a:t>Power BI will crash on 32-bit platform without backup or have slow performance</a:t>
          </a:r>
        </a:p>
      </dgm:t>
    </dgm:pt>
    <dgm:pt modelId="{D2CCE89C-6B34-4905-AC7E-3CF31F1E3A3F}" type="parTrans" cxnId="{3FFF890D-D7D9-4767-8F5D-681987423297}">
      <dgm:prSet/>
      <dgm:spPr/>
      <dgm:t>
        <a:bodyPr/>
        <a:lstStyle/>
        <a:p>
          <a:endParaRPr lang="en-US"/>
        </a:p>
      </dgm:t>
    </dgm:pt>
    <dgm:pt modelId="{9B24ED26-EA93-49DA-9380-2C8DE17ABD7A}" type="sibTrans" cxnId="{3FFF890D-D7D9-4767-8F5D-681987423297}">
      <dgm:prSet/>
      <dgm:spPr/>
      <dgm:t>
        <a:bodyPr/>
        <a:lstStyle/>
        <a:p>
          <a:endParaRPr lang="en-US"/>
        </a:p>
      </dgm:t>
    </dgm:pt>
    <dgm:pt modelId="{552EC9D0-C3F5-4FEC-BF3C-EE1FBD22871E}">
      <dgm:prSet phldrT="[Text]"/>
      <dgm:spPr/>
      <dgm:t>
        <a:bodyPr/>
        <a:lstStyle/>
        <a:p>
          <a:r>
            <a:rPr lang="en-US" dirty="0"/>
            <a:t>Conversion to 64-bit MS Office is easy unless you have legacy systems that require 32-Bit</a:t>
          </a:r>
        </a:p>
      </dgm:t>
    </dgm:pt>
    <dgm:pt modelId="{95AB1888-800C-4930-A33D-CD50C9DAA8E9}" type="parTrans" cxnId="{AC84904A-BB35-4968-9880-551A0A7D8A43}">
      <dgm:prSet/>
      <dgm:spPr/>
      <dgm:t>
        <a:bodyPr/>
        <a:lstStyle/>
        <a:p>
          <a:endParaRPr lang="en-US"/>
        </a:p>
      </dgm:t>
    </dgm:pt>
    <dgm:pt modelId="{90620EB5-A048-4BA8-988D-6DE186DC17E9}" type="sibTrans" cxnId="{AC84904A-BB35-4968-9880-551A0A7D8A43}">
      <dgm:prSet/>
      <dgm:spPr/>
      <dgm:t>
        <a:bodyPr/>
        <a:lstStyle/>
        <a:p>
          <a:endParaRPr lang="en-US"/>
        </a:p>
      </dgm:t>
    </dgm:pt>
    <dgm:pt modelId="{C0241998-BB05-4B30-BC52-15B9F84DEBDF}">
      <dgm:prSet phldrT="[Text]"/>
      <dgm:spPr/>
      <dgm:t>
        <a:bodyPr/>
        <a:lstStyle/>
        <a:p>
          <a:r>
            <a:rPr lang="en-US" b="0" i="0" dirty="0"/>
            <a:t>64-bit provides improved functionality with large datasets and improved stability overall</a:t>
          </a:r>
          <a:endParaRPr lang="en-US" dirty="0"/>
        </a:p>
      </dgm:t>
    </dgm:pt>
    <dgm:pt modelId="{53AE86C5-50FC-446F-B8CA-1F0CB724F3DF}" type="parTrans" cxnId="{05F54ADA-912C-4BF3-8751-B4CB06B6DEA1}">
      <dgm:prSet/>
      <dgm:spPr/>
      <dgm:t>
        <a:bodyPr/>
        <a:lstStyle/>
        <a:p>
          <a:endParaRPr lang="en-US"/>
        </a:p>
      </dgm:t>
    </dgm:pt>
    <dgm:pt modelId="{CA9840A2-D72A-4802-843C-88FBAA862C6E}" type="sibTrans" cxnId="{05F54ADA-912C-4BF3-8751-B4CB06B6DEA1}">
      <dgm:prSet/>
      <dgm:spPr/>
      <dgm:t>
        <a:bodyPr/>
        <a:lstStyle/>
        <a:p>
          <a:endParaRPr lang="en-US"/>
        </a:p>
      </dgm:t>
    </dgm:pt>
    <dgm:pt modelId="{CDB17DA9-4C61-4832-8140-209CA4449042}">
      <dgm:prSet phldrT="[Text]"/>
      <dgm:spPr/>
      <dgm:t>
        <a:bodyPr/>
        <a:lstStyle/>
        <a:p>
          <a:r>
            <a:rPr lang="en-US" dirty="0"/>
            <a:t>Most state computers have 32-bit MS Office platform</a:t>
          </a:r>
        </a:p>
      </dgm:t>
    </dgm:pt>
    <dgm:pt modelId="{9184993A-4CAB-41C4-8F1C-FE88FC538328}" type="parTrans" cxnId="{E49A6D90-F544-4D2E-A447-F17B942F40DA}">
      <dgm:prSet/>
      <dgm:spPr/>
      <dgm:t>
        <a:bodyPr/>
        <a:lstStyle/>
        <a:p>
          <a:endParaRPr lang="en-US"/>
        </a:p>
      </dgm:t>
    </dgm:pt>
    <dgm:pt modelId="{BF9229E8-F76F-4735-B9B0-910C35BE24E7}" type="sibTrans" cxnId="{E49A6D90-F544-4D2E-A447-F17B942F40DA}">
      <dgm:prSet/>
      <dgm:spPr/>
      <dgm:t>
        <a:bodyPr/>
        <a:lstStyle/>
        <a:p>
          <a:endParaRPr lang="en-US"/>
        </a:p>
      </dgm:t>
    </dgm:pt>
    <dgm:pt modelId="{5F0359A2-74BC-4784-8F9E-E933D423AD6B}" type="pres">
      <dgm:prSet presAssocID="{A2FB3891-806A-427E-876C-35ECB7C9B8D6}" presName="linear" presStyleCnt="0">
        <dgm:presLayoutVars>
          <dgm:animLvl val="lvl"/>
          <dgm:resizeHandles val="exact"/>
        </dgm:presLayoutVars>
      </dgm:prSet>
      <dgm:spPr/>
    </dgm:pt>
    <dgm:pt modelId="{9FCF7229-601A-412D-B9EC-61B8182F8338}" type="pres">
      <dgm:prSet presAssocID="{06146384-761A-43E3-813F-EBCD09A332E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73361BB-E8B5-423A-92B0-79C2808239DA}" type="pres">
      <dgm:prSet presAssocID="{9B24ED26-EA93-49DA-9380-2C8DE17ABD7A}" presName="spacer" presStyleCnt="0"/>
      <dgm:spPr/>
    </dgm:pt>
    <dgm:pt modelId="{337E6BC2-92E0-4FBF-9E4B-38BFAFC04740}" type="pres">
      <dgm:prSet presAssocID="{CDB17DA9-4C61-4832-8140-209CA444904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B462596-85CB-47BC-AE85-37531FC43522}" type="pres">
      <dgm:prSet presAssocID="{BF9229E8-F76F-4735-B9B0-910C35BE24E7}" presName="spacer" presStyleCnt="0"/>
      <dgm:spPr/>
    </dgm:pt>
    <dgm:pt modelId="{E3B064C5-5B27-4286-8C41-46C1DD2E334B}" type="pres">
      <dgm:prSet presAssocID="{552EC9D0-C3F5-4FEC-BF3C-EE1FBD22871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71642F6-2848-477F-9611-415289EDC44E}" type="pres">
      <dgm:prSet presAssocID="{90620EB5-A048-4BA8-988D-6DE186DC17E9}" presName="spacer" presStyleCnt="0"/>
      <dgm:spPr/>
    </dgm:pt>
    <dgm:pt modelId="{E2F2ED34-4435-4EA0-B8C8-17F6439B83D7}" type="pres">
      <dgm:prSet presAssocID="{C0241998-BB05-4B30-BC52-15B9F84DEBD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FFF890D-D7D9-4767-8F5D-681987423297}" srcId="{A2FB3891-806A-427E-876C-35ECB7C9B8D6}" destId="{06146384-761A-43E3-813F-EBCD09A332E5}" srcOrd="0" destOrd="0" parTransId="{D2CCE89C-6B34-4905-AC7E-3CF31F1E3A3F}" sibTransId="{9B24ED26-EA93-49DA-9380-2C8DE17ABD7A}"/>
    <dgm:cxn modelId="{AC84904A-BB35-4968-9880-551A0A7D8A43}" srcId="{A2FB3891-806A-427E-876C-35ECB7C9B8D6}" destId="{552EC9D0-C3F5-4FEC-BF3C-EE1FBD22871E}" srcOrd="2" destOrd="0" parTransId="{95AB1888-800C-4930-A33D-CD50C9DAA8E9}" sibTransId="{90620EB5-A048-4BA8-988D-6DE186DC17E9}"/>
    <dgm:cxn modelId="{A269D65A-85B2-45F0-8496-175F8CACA735}" type="presOf" srcId="{06146384-761A-43E3-813F-EBCD09A332E5}" destId="{9FCF7229-601A-412D-B9EC-61B8182F8338}" srcOrd="0" destOrd="0" presId="urn:microsoft.com/office/officeart/2005/8/layout/vList2"/>
    <dgm:cxn modelId="{E49A6D90-F544-4D2E-A447-F17B942F40DA}" srcId="{A2FB3891-806A-427E-876C-35ECB7C9B8D6}" destId="{CDB17DA9-4C61-4832-8140-209CA4449042}" srcOrd="1" destOrd="0" parTransId="{9184993A-4CAB-41C4-8F1C-FE88FC538328}" sibTransId="{BF9229E8-F76F-4735-B9B0-910C35BE24E7}"/>
    <dgm:cxn modelId="{7BCBF59F-D2AC-40C3-98BC-1357A25085E6}" type="presOf" srcId="{C0241998-BB05-4B30-BC52-15B9F84DEBDF}" destId="{E2F2ED34-4435-4EA0-B8C8-17F6439B83D7}" srcOrd="0" destOrd="0" presId="urn:microsoft.com/office/officeart/2005/8/layout/vList2"/>
    <dgm:cxn modelId="{05F54ADA-912C-4BF3-8751-B4CB06B6DEA1}" srcId="{A2FB3891-806A-427E-876C-35ECB7C9B8D6}" destId="{C0241998-BB05-4B30-BC52-15B9F84DEBDF}" srcOrd="3" destOrd="0" parTransId="{53AE86C5-50FC-446F-B8CA-1F0CB724F3DF}" sibTransId="{CA9840A2-D72A-4802-843C-88FBAA862C6E}"/>
    <dgm:cxn modelId="{6CFDCBE0-6A1C-4EB2-8327-FF11BCC06BB6}" type="presOf" srcId="{CDB17DA9-4C61-4832-8140-209CA4449042}" destId="{337E6BC2-92E0-4FBF-9E4B-38BFAFC04740}" srcOrd="0" destOrd="0" presId="urn:microsoft.com/office/officeart/2005/8/layout/vList2"/>
    <dgm:cxn modelId="{5FCD2CE3-966F-43DF-82D3-EE6CACF1019F}" type="presOf" srcId="{A2FB3891-806A-427E-876C-35ECB7C9B8D6}" destId="{5F0359A2-74BC-4784-8F9E-E933D423AD6B}" srcOrd="0" destOrd="0" presId="urn:microsoft.com/office/officeart/2005/8/layout/vList2"/>
    <dgm:cxn modelId="{414B9AFD-3CD4-44B6-9CD8-5032BAB403C9}" type="presOf" srcId="{552EC9D0-C3F5-4FEC-BF3C-EE1FBD22871E}" destId="{E3B064C5-5B27-4286-8C41-46C1DD2E334B}" srcOrd="0" destOrd="0" presId="urn:microsoft.com/office/officeart/2005/8/layout/vList2"/>
    <dgm:cxn modelId="{8D53EE30-9FBB-44E9-B230-020B46B54F53}" type="presParOf" srcId="{5F0359A2-74BC-4784-8F9E-E933D423AD6B}" destId="{9FCF7229-601A-412D-B9EC-61B8182F8338}" srcOrd="0" destOrd="0" presId="urn:microsoft.com/office/officeart/2005/8/layout/vList2"/>
    <dgm:cxn modelId="{5D7A3BE8-9D21-45D8-844B-8C4812F92475}" type="presParOf" srcId="{5F0359A2-74BC-4784-8F9E-E933D423AD6B}" destId="{073361BB-E8B5-423A-92B0-79C2808239DA}" srcOrd="1" destOrd="0" presId="urn:microsoft.com/office/officeart/2005/8/layout/vList2"/>
    <dgm:cxn modelId="{61B98EF1-CF13-4BA2-98BC-257A9ECBA892}" type="presParOf" srcId="{5F0359A2-74BC-4784-8F9E-E933D423AD6B}" destId="{337E6BC2-92E0-4FBF-9E4B-38BFAFC04740}" srcOrd="2" destOrd="0" presId="urn:microsoft.com/office/officeart/2005/8/layout/vList2"/>
    <dgm:cxn modelId="{674DDDF5-AE56-4E7E-875B-8F0050302EDE}" type="presParOf" srcId="{5F0359A2-74BC-4784-8F9E-E933D423AD6B}" destId="{8B462596-85CB-47BC-AE85-37531FC43522}" srcOrd="3" destOrd="0" presId="urn:microsoft.com/office/officeart/2005/8/layout/vList2"/>
    <dgm:cxn modelId="{F3553D1E-604B-4E20-94B5-854BEA2FC21A}" type="presParOf" srcId="{5F0359A2-74BC-4784-8F9E-E933D423AD6B}" destId="{E3B064C5-5B27-4286-8C41-46C1DD2E334B}" srcOrd="4" destOrd="0" presId="urn:microsoft.com/office/officeart/2005/8/layout/vList2"/>
    <dgm:cxn modelId="{20B00229-44FA-430A-9763-FCB01E303723}" type="presParOf" srcId="{5F0359A2-74BC-4784-8F9E-E933D423AD6B}" destId="{A71642F6-2848-477F-9611-415289EDC44E}" srcOrd="5" destOrd="0" presId="urn:microsoft.com/office/officeart/2005/8/layout/vList2"/>
    <dgm:cxn modelId="{C5A8CC41-B586-4460-A554-C0E2FD50CFC8}" type="presParOf" srcId="{5F0359A2-74BC-4784-8F9E-E933D423AD6B}" destId="{E2F2ED34-4435-4EA0-B8C8-17F6439B83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FB3891-806A-427E-876C-35ECB7C9B8D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146384-761A-43E3-813F-EBCD09A332E5}">
      <dgm:prSet phldrT="[Text]"/>
      <dgm:spPr/>
      <dgm:t>
        <a:bodyPr/>
        <a:lstStyle/>
        <a:p>
          <a:r>
            <a:rPr lang="en-US" dirty="0"/>
            <a:t>Design your own template</a:t>
          </a:r>
        </a:p>
      </dgm:t>
    </dgm:pt>
    <dgm:pt modelId="{D2CCE89C-6B34-4905-AC7E-3CF31F1E3A3F}" type="parTrans" cxnId="{3FFF890D-D7D9-4767-8F5D-681987423297}">
      <dgm:prSet/>
      <dgm:spPr/>
      <dgm:t>
        <a:bodyPr/>
        <a:lstStyle/>
        <a:p>
          <a:endParaRPr lang="en-US"/>
        </a:p>
      </dgm:t>
    </dgm:pt>
    <dgm:pt modelId="{9B24ED26-EA93-49DA-9380-2C8DE17ABD7A}" type="sibTrans" cxnId="{3FFF890D-D7D9-4767-8F5D-681987423297}">
      <dgm:prSet/>
      <dgm:spPr/>
      <dgm:t>
        <a:bodyPr/>
        <a:lstStyle/>
        <a:p>
          <a:endParaRPr lang="en-US"/>
        </a:p>
      </dgm:t>
    </dgm:pt>
    <dgm:pt modelId="{552EC9D0-C3F5-4FEC-BF3C-EE1FBD22871E}">
      <dgm:prSet phldrT="[Text]"/>
      <dgm:spPr/>
      <dgm:t>
        <a:bodyPr/>
        <a:lstStyle/>
        <a:p>
          <a:r>
            <a:rPr lang="en-US" dirty="0"/>
            <a:t>What to include in the template:</a:t>
          </a:r>
        </a:p>
      </dgm:t>
    </dgm:pt>
    <dgm:pt modelId="{95AB1888-800C-4930-A33D-CD50C9DAA8E9}" type="parTrans" cxnId="{AC84904A-BB35-4968-9880-551A0A7D8A43}">
      <dgm:prSet/>
      <dgm:spPr/>
      <dgm:t>
        <a:bodyPr/>
        <a:lstStyle/>
        <a:p>
          <a:endParaRPr lang="en-US"/>
        </a:p>
      </dgm:t>
    </dgm:pt>
    <dgm:pt modelId="{90620EB5-A048-4BA8-988D-6DE186DC17E9}" type="sibTrans" cxnId="{AC84904A-BB35-4968-9880-551A0A7D8A43}">
      <dgm:prSet/>
      <dgm:spPr/>
      <dgm:t>
        <a:bodyPr/>
        <a:lstStyle/>
        <a:p>
          <a:endParaRPr lang="en-US"/>
        </a:p>
      </dgm:t>
    </dgm:pt>
    <dgm:pt modelId="{CDB17DA9-4C61-4832-8140-209CA4449042}">
      <dgm:prSet phldrT="[Text]"/>
      <dgm:spPr/>
      <dgm:t>
        <a:bodyPr/>
        <a:lstStyle/>
        <a:p>
          <a:r>
            <a:rPr lang="en-US" dirty="0"/>
            <a:t>Use agency theme and colors</a:t>
          </a:r>
        </a:p>
      </dgm:t>
    </dgm:pt>
    <dgm:pt modelId="{9184993A-4CAB-41C4-8F1C-FE88FC538328}" type="parTrans" cxnId="{E49A6D90-F544-4D2E-A447-F17B942F40DA}">
      <dgm:prSet/>
      <dgm:spPr/>
      <dgm:t>
        <a:bodyPr/>
        <a:lstStyle/>
        <a:p>
          <a:endParaRPr lang="en-US"/>
        </a:p>
      </dgm:t>
    </dgm:pt>
    <dgm:pt modelId="{BF9229E8-F76F-4735-B9B0-910C35BE24E7}" type="sibTrans" cxnId="{E49A6D90-F544-4D2E-A447-F17B942F40DA}">
      <dgm:prSet/>
      <dgm:spPr/>
      <dgm:t>
        <a:bodyPr/>
        <a:lstStyle/>
        <a:p>
          <a:endParaRPr lang="en-US"/>
        </a:p>
      </dgm:t>
    </dgm:pt>
    <dgm:pt modelId="{C0783DB9-2B9B-43E7-9930-9241B1180712}">
      <dgm:prSet phldrT="[Text]"/>
      <dgm:spPr/>
      <dgm:t>
        <a:bodyPr/>
        <a:lstStyle/>
        <a:p>
          <a:r>
            <a:rPr lang="en-US" dirty="0"/>
            <a:t>Custom Date Table</a:t>
          </a:r>
        </a:p>
      </dgm:t>
    </dgm:pt>
    <dgm:pt modelId="{C471A949-C08F-4B7E-AB08-3C53C5068376}" type="parTrans" cxnId="{204F8FC7-9417-4B1A-ADB7-3AB060A01CF6}">
      <dgm:prSet/>
      <dgm:spPr/>
      <dgm:t>
        <a:bodyPr/>
        <a:lstStyle/>
        <a:p>
          <a:endParaRPr lang="en-US"/>
        </a:p>
      </dgm:t>
    </dgm:pt>
    <dgm:pt modelId="{CA792125-D870-4DDB-9D1D-614D6B7D744F}" type="sibTrans" cxnId="{204F8FC7-9417-4B1A-ADB7-3AB060A01CF6}">
      <dgm:prSet/>
      <dgm:spPr/>
      <dgm:t>
        <a:bodyPr/>
        <a:lstStyle/>
        <a:p>
          <a:endParaRPr lang="en-US"/>
        </a:p>
      </dgm:t>
    </dgm:pt>
    <dgm:pt modelId="{D0A8BCF0-3E6C-4ED3-8BCB-AC80228BBFA5}">
      <dgm:prSet phldrT="[Text]"/>
      <dgm:spPr/>
      <dgm:t>
        <a:bodyPr/>
        <a:lstStyle/>
        <a:p>
          <a:r>
            <a:rPr lang="en-US" dirty="0"/>
            <a:t>Supporting Lookup, Reference and List tables (agency units, offices, Oregon/US zip codes, counties, geocodes, etc.)</a:t>
          </a:r>
        </a:p>
      </dgm:t>
    </dgm:pt>
    <dgm:pt modelId="{728210E6-41C9-4E9D-BE4D-7F508B4B5337}" type="parTrans" cxnId="{496256A9-2E6D-4A5C-ADBB-DB217161F0FF}">
      <dgm:prSet/>
      <dgm:spPr/>
      <dgm:t>
        <a:bodyPr/>
        <a:lstStyle/>
        <a:p>
          <a:endParaRPr lang="en-US"/>
        </a:p>
      </dgm:t>
    </dgm:pt>
    <dgm:pt modelId="{C5784FF6-3626-4924-9BA7-4ED977E2F393}" type="sibTrans" cxnId="{496256A9-2E6D-4A5C-ADBB-DB217161F0FF}">
      <dgm:prSet/>
      <dgm:spPr/>
      <dgm:t>
        <a:bodyPr/>
        <a:lstStyle/>
        <a:p>
          <a:endParaRPr lang="en-US"/>
        </a:p>
      </dgm:t>
    </dgm:pt>
    <dgm:pt modelId="{74D19E4A-4F83-4191-89E0-C9F20F9B3AF7}">
      <dgm:prSet phldrT="[Text]"/>
      <dgm:spPr/>
      <dgm:t>
        <a:bodyPr/>
        <a:lstStyle/>
        <a:p>
          <a:r>
            <a:rPr lang="en-US" dirty="0"/>
            <a:t>DAX measures and calculations examples</a:t>
          </a:r>
        </a:p>
      </dgm:t>
    </dgm:pt>
    <dgm:pt modelId="{780CB019-D387-455D-90EF-F0F0296AD211}" type="parTrans" cxnId="{46519803-65A8-4BE1-8987-A6B6470E6475}">
      <dgm:prSet/>
      <dgm:spPr/>
      <dgm:t>
        <a:bodyPr/>
        <a:lstStyle/>
        <a:p>
          <a:endParaRPr lang="en-US"/>
        </a:p>
      </dgm:t>
    </dgm:pt>
    <dgm:pt modelId="{56F5F314-57BC-4916-8D71-8B745F3869EC}" type="sibTrans" cxnId="{46519803-65A8-4BE1-8987-A6B6470E6475}">
      <dgm:prSet/>
      <dgm:spPr/>
      <dgm:t>
        <a:bodyPr/>
        <a:lstStyle/>
        <a:p>
          <a:endParaRPr lang="en-US"/>
        </a:p>
      </dgm:t>
    </dgm:pt>
    <dgm:pt modelId="{719CBD54-894F-4199-80B9-141A05511198}">
      <dgm:prSet phldrT="[Text]"/>
      <dgm:spPr/>
      <dgm:t>
        <a:bodyPr/>
        <a:lstStyle/>
        <a:p>
          <a:r>
            <a:rPr lang="en-US" dirty="0" err="1"/>
            <a:t>PowerQuery</a:t>
          </a:r>
          <a:r>
            <a:rPr lang="en-US" dirty="0"/>
            <a:t> custom functions and re-usable transformation steps</a:t>
          </a:r>
        </a:p>
      </dgm:t>
    </dgm:pt>
    <dgm:pt modelId="{313291B6-9265-48EF-9A61-1B3CAE994B3B}" type="parTrans" cxnId="{0F7EEA3B-04C8-4834-ADA1-F1969020F28D}">
      <dgm:prSet/>
      <dgm:spPr/>
      <dgm:t>
        <a:bodyPr/>
        <a:lstStyle/>
        <a:p>
          <a:endParaRPr lang="en-US"/>
        </a:p>
      </dgm:t>
    </dgm:pt>
    <dgm:pt modelId="{7B3F703B-4C1C-4CC0-AAA8-5E9D37281334}" type="sibTrans" cxnId="{0F7EEA3B-04C8-4834-ADA1-F1969020F28D}">
      <dgm:prSet/>
      <dgm:spPr/>
      <dgm:t>
        <a:bodyPr/>
        <a:lstStyle/>
        <a:p>
          <a:endParaRPr lang="en-US"/>
        </a:p>
      </dgm:t>
    </dgm:pt>
    <dgm:pt modelId="{27CF5E7A-C2EA-43EC-A216-FFFA54B05986}">
      <dgm:prSet phldrT="[Text]"/>
      <dgm:spPr/>
      <dgm:t>
        <a:bodyPr/>
        <a:lstStyle/>
        <a:p>
          <a:r>
            <a:rPr lang="en-US" dirty="0"/>
            <a:t>Custom Connectors to outside databases and datasets</a:t>
          </a:r>
        </a:p>
      </dgm:t>
    </dgm:pt>
    <dgm:pt modelId="{0877BB58-4154-4B3A-90C6-03179829DABB}" type="parTrans" cxnId="{EF683D30-0869-41BB-8624-1DFC87BBCE97}">
      <dgm:prSet/>
      <dgm:spPr/>
      <dgm:t>
        <a:bodyPr/>
        <a:lstStyle/>
        <a:p>
          <a:endParaRPr lang="en-US"/>
        </a:p>
      </dgm:t>
    </dgm:pt>
    <dgm:pt modelId="{BE75B932-EB0E-4B23-976E-CD94A5BAA8ED}" type="sibTrans" cxnId="{EF683D30-0869-41BB-8624-1DFC87BBCE97}">
      <dgm:prSet/>
      <dgm:spPr/>
      <dgm:t>
        <a:bodyPr/>
        <a:lstStyle/>
        <a:p>
          <a:endParaRPr lang="en-US"/>
        </a:p>
      </dgm:t>
    </dgm:pt>
    <dgm:pt modelId="{5F0359A2-74BC-4784-8F9E-E933D423AD6B}" type="pres">
      <dgm:prSet presAssocID="{A2FB3891-806A-427E-876C-35ECB7C9B8D6}" presName="linear" presStyleCnt="0">
        <dgm:presLayoutVars>
          <dgm:animLvl val="lvl"/>
          <dgm:resizeHandles val="exact"/>
        </dgm:presLayoutVars>
      </dgm:prSet>
      <dgm:spPr/>
    </dgm:pt>
    <dgm:pt modelId="{9FCF7229-601A-412D-B9EC-61B8182F8338}" type="pres">
      <dgm:prSet presAssocID="{06146384-761A-43E3-813F-EBCD09A332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73361BB-E8B5-423A-92B0-79C2808239DA}" type="pres">
      <dgm:prSet presAssocID="{9B24ED26-EA93-49DA-9380-2C8DE17ABD7A}" presName="spacer" presStyleCnt="0"/>
      <dgm:spPr/>
    </dgm:pt>
    <dgm:pt modelId="{337E6BC2-92E0-4FBF-9E4B-38BFAFC04740}" type="pres">
      <dgm:prSet presAssocID="{CDB17DA9-4C61-4832-8140-209CA44490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462596-85CB-47BC-AE85-37531FC43522}" type="pres">
      <dgm:prSet presAssocID="{BF9229E8-F76F-4735-B9B0-910C35BE24E7}" presName="spacer" presStyleCnt="0"/>
      <dgm:spPr/>
    </dgm:pt>
    <dgm:pt modelId="{E3B064C5-5B27-4286-8C41-46C1DD2E334B}" type="pres">
      <dgm:prSet presAssocID="{552EC9D0-C3F5-4FEC-BF3C-EE1FBD22871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B080242-5C93-413D-B563-51D2517EE683}" type="pres">
      <dgm:prSet presAssocID="{552EC9D0-C3F5-4FEC-BF3C-EE1FBD22871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6519803-65A8-4BE1-8987-A6B6470E6475}" srcId="{552EC9D0-C3F5-4FEC-BF3C-EE1FBD22871E}" destId="{74D19E4A-4F83-4191-89E0-C9F20F9B3AF7}" srcOrd="2" destOrd="0" parTransId="{780CB019-D387-455D-90EF-F0F0296AD211}" sibTransId="{56F5F314-57BC-4916-8D71-8B745F3869EC}"/>
    <dgm:cxn modelId="{3FFF890D-D7D9-4767-8F5D-681987423297}" srcId="{A2FB3891-806A-427E-876C-35ECB7C9B8D6}" destId="{06146384-761A-43E3-813F-EBCD09A332E5}" srcOrd="0" destOrd="0" parTransId="{D2CCE89C-6B34-4905-AC7E-3CF31F1E3A3F}" sibTransId="{9B24ED26-EA93-49DA-9380-2C8DE17ABD7A}"/>
    <dgm:cxn modelId="{EF683D30-0869-41BB-8624-1DFC87BBCE97}" srcId="{552EC9D0-C3F5-4FEC-BF3C-EE1FBD22871E}" destId="{27CF5E7A-C2EA-43EC-A216-FFFA54B05986}" srcOrd="4" destOrd="0" parTransId="{0877BB58-4154-4B3A-90C6-03179829DABB}" sibTransId="{BE75B932-EB0E-4B23-976E-CD94A5BAA8ED}"/>
    <dgm:cxn modelId="{0F7EEA3B-04C8-4834-ADA1-F1969020F28D}" srcId="{552EC9D0-C3F5-4FEC-BF3C-EE1FBD22871E}" destId="{719CBD54-894F-4199-80B9-141A05511198}" srcOrd="3" destOrd="0" parTransId="{313291B6-9265-48EF-9A61-1B3CAE994B3B}" sibTransId="{7B3F703B-4C1C-4CC0-AAA8-5E9D37281334}"/>
    <dgm:cxn modelId="{AC84904A-BB35-4968-9880-551A0A7D8A43}" srcId="{A2FB3891-806A-427E-876C-35ECB7C9B8D6}" destId="{552EC9D0-C3F5-4FEC-BF3C-EE1FBD22871E}" srcOrd="2" destOrd="0" parTransId="{95AB1888-800C-4930-A33D-CD50C9DAA8E9}" sibTransId="{90620EB5-A048-4BA8-988D-6DE186DC17E9}"/>
    <dgm:cxn modelId="{FBE4E46F-EF33-4AAB-894D-9C1183DD9A70}" type="presOf" srcId="{74D19E4A-4F83-4191-89E0-C9F20F9B3AF7}" destId="{AB080242-5C93-413D-B563-51D2517EE683}" srcOrd="0" destOrd="2" presId="urn:microsoft.com/office/officeart/2005/8/layout/vList2"/>
    <dgm:cxn modelId="{A269D65A-85B2-45F0-8496-175F8CACA735}" type="presOf" srcId="{06146384-761A-43E3-813F-EBCD09A332E5}" destId="{9FCF7229-601A-412D-B9EC-61B8182F8338}" srcOrd="0" destOrd="0" presId="urn:microsoft.com/office/officeart/2005/8/layout/vList2"/>
    <dgm:cxn modelId="{E49A6D90-F544-4D2E-A447-F17B942F40DA}" srcId="{A2FB3891-806A-427E-876C-35ECB7C9B8D6}" destId="{CDB17DA9-4C61-4832-8140-209CA4449042}" srcOrd="1" destOrd="0" parTransId="{9184993A-4CAB-41C4-8F1C-FE88FC538328}" sibTransId="{BF9229E8-F76F-4735-B9B0-910C35BE24E7}"/>
    <dgm:cxn modelId="{8FABA493-34D4-4880-A76D-DFE8D28B33EF}" type="presOf" srcId="{719CBD54-894F-4199-80B9-141A05511198}" destId="{AB080242-5C93-413D-B563-51D2517EE683}" srcOrd="0" destOrd="3" presId="urn:microsoft.com/office/officeart/2005/8/layout/vList2"/>
    <dgm:cxn modelId="{A26B79A8-4846-45F9-85C3-09F9B293BE9D}" type="presOf" srcId="{27CF5E7A-C2EA-43EC-A216-FFFA54B05986}" destId="{AB080242-5C93-413D-B563-51D2517EE683}" srcOrd="0" destOrd="4" presId="urn:microsoft.com/office/officeart/2005/8/layout/vList2"/>
    <dgm:cxn modelId="{496256A9-2E6D-4A5C-ADBB-DB217161F0FF}" srcId="{552EC9D0-C3F5-4FEC-BF3C-EE1FBD22871E}" destId="{D0A8BCF0-3E6C-4ED3-8BCB-AC80228BBFA5}" srcOrd="1" destOrd="0" parTransId="{728210E6-41C9-4E9D-BE4D-7F508B4B5337}" sibTransId="{C5784FF6-3626-4924-9BA7-4ED977E2F393}"/>
    <dgm:cxn modelId="{204F8FC7-9417-4B1A-ADB7-3AB060A01CF6}" srcId="{552EC9D0-C3F5-4FEC-BF3C-EE1FBD22871E}" destId="{C0783DB9-2B9B-43E7-9930-9241B1180712}" srcOrd="0" destOrd="0" parTransId="{C471A949-C08F-4B7E-AB08-3C53C5068376}" sibTransId="{CA792125-D870-4DDB-9D1D-614D6B7D744F}"/>
    <dgm:cxn modelId="{F39B74CC-F95A-4FCF-8FD0-1FFB208330D6}" type="presOf" srcId="{D0A8BCF0-3E6C-4ED3-8BCB-AC80228BBFA5}" destId="{AB080242-5C93-413D-B563-51D2517EE683}" srcOrd="0" destOrd="1" presId="urn:microsoft.com/office/officeart/2005/8/layout/vList2"/>
    <dgm:cxn modelId="{FDB6C1D7-4A77-48D8-AE35-02622D4D528A}" type="presOf" srcId="{C0783DB9-2B9B-43E7-9930-9241B1180712}" destId="{AB080242-5C93-413D-B563-51D2517EE683}" srcOrd="0" destOrd="0" presId="urn:microsoft.com/office/officeart/2005/8/layout/vList2"/>
    <dgm:cxn modelId="{6CFDCBE0-6A1C-4EB2-8327-FF11BCC06BB6}" type="presOf" srcId="{CDB17DA9-4C61-4832-8140-209CA4449042}" destId="{337E6BC2-92E0-4FBF-9E4B-38BFAFC04740}" srcOrd="0" destOrd="0" presId="urn:microsoft.com/office/officeart/2005/8/layout/vList2"/>
    <dgm:cxn modelId="{5FCD2CE3-966F-43DF-82D3-EE6CACF1019F}" type="presOf" srcId="{A2FB3891-806A-427E-876C-35ECB7C9B8D6}" destId="{5F0359A2-74BC-4784-8F9E-E933D423AD6B}" srcOrd="0" destOrd="0" presId="urn:microsoft.com/office/officeart/2005/8/layout/vList2"/>
    <dgm:cxn modelId="{414B9AFD-3CD4-44B6-9CD8-5032BAB403C9}" type="presOf" srcId="{552EC9D0-C3F5-4FEC-BF3C-EE1FBD22871E}" destId="{E3B064C5-5B27-4286-8C41-46C1DD2E334B}" srcOrd="0" destOrd="0" presId="urn:microsoft.com/office/officeart/2005/8/layout/vList2"/>
    <dgm:cxn modelId="{8D53EE30-9FBB-44E9-B230-020B46B54F53}" type="presParOf" srcId="{5F0359A2-74BC-4784-8F9E-E933D423AD6B}" destId="{9FCF7229-601A-412D-B9EC-61B8182F8338}" srcOrd="0" destOrd="0" presId="urn:microsoft.com/office/officeart/2005/8/layout/vList2"/>
    <dgm:cxn modelId="{5D7A3BE8-9D21-45D8-844B-8C4812F92475}" type="presParOf" srcId="{5F0359A2-74BC-4784-8F9E-E933D423AD6B}" destId="{073361BB-E8B5-423A-92B0-79C2808239DA}" srcOrd="1" destOrd="0" presId="urn:microsoft.com/office/officeart/2005/8/layout/vList2"/>
    <dgm:cxn modelId="{61B98EF1-CF13-4BA2-98BC-257A9ECBA892}" type="presParOf" srcId="{5F0359A2-74BC-4784-8F9E-E933D423AD6B}" destId="{337E6BC2-92E0-4FBF-9E4B-38BFAFC04740}" srcOrd="2" destOrd="0" presId="urn:microsoft.com/office/officeart/2005/8/layout/vList2"/>
    <dgm:cxn modelId="{674DDDF5-AE56-4E7E-875B-8F0050302EDE}" type="presParOf" srcId="{5F0359A2-74BC-4784-8F9E-E933D423AD6B}" destId="{8B462596-85CB-47BC-AE85-37531FC43522}" srcOrd="3" destOrd="0" presId="urn:microsoft.com/office/officeart/2005/8/layout/vList2"/>
    <dgm:cxn modelId="{F3553D1E-604B-4E20-94B5-854BEA2FC21A}" type="presParOf" srcId="{5F0359A2-74BC-4784-8F9E-E933D423AD6B}" destId="{E3B064C5-5B27-4286-8C41-46C1DD2E334B}" srcOrd="4" destOrd="0" presId="urn:microsoft.com/office/officeart/2005/8/layout/vList2"/>
    <dgm:cxn modelId="{BB17F6A7-CACE-44B5-BCE6-A2C1B588E949}" type="presParOf" srcId="{5F0359A2-74BC-4784-8F9E-E933D423AD6B}" destId="{AB080242-5C93-413D-B563-51D2517EE68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5209A3-5897-42EE-9273-87975A166C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C51A89-6CD9-45C6-B2E5-A41FD079D8B0}">
      <dgm:prSet phldrT="[Text]"/>
      <dgm:spPr/>
      <dgm:t>
        <a:bodyPr/>
        <a:lstStyle/>
        <a:p>
          <a:r>
            <a:rPr lang="en-US" dirty="0"/>
            <a:t>Think through the design of your Data Model </a:t>
          </a:r>
          <a:r>
            <a:rPr lang="en-US" u="sng" dirty="0"/>
            <a:t>before</a:t>
          </a:r>
          <a:r>
            <a:rPr lang="en-US" dirty="0"/>
            <a:t> creating PBI file</a:t>
          </a:r>
        </a:p>
      </dgm:t>
    </dgm:pt>
    <dgm:pt modelId="{983D3CC5-554A-4165-9719-ADA488B310E7}" type="parTrans" cxnId="{D92987E1-17AC-4887-BD2B-51853AED00F3}">
      <dgm:prSet/>
      <dgm:spPr/>
      <dgm:t>
        <a:bodyPr/>
        <a:lstStyle/>
        <a:p>
          <a:endParaRPr lang="en-US"/>
        </a:p>
      </dgm:t>
    </dgm:pt>
    <dgm:pt modelId="{014D5029-6C77-4EB6-B8CB-8219D5EAF551}" type="sibTrans" cxnId="{D92987E1-17AC-4887-BD2B-51853AED00F3}">
      <dgm:prSet/>
      <dgm:spPr/>
      <dgm:t>
        <a:bodyPr/>
        <a:lstStyle/>
        <a:p>
          <a:endParaRPr lang="en-US"/>
        </a:p>
      </dgm:t>
    </dgm:pt>
    <dgm:pt modelId="{E8418E80-85B5-4F6C-9E5A-63C9A78DB495}">
      <dgm:prSet phldrT="[Text]"/>
      <dgm:spPr/>
      <dgm:t>
        <a:bodyPr/>
        <a:lstStyle/>
        <a:p>
          <a:r>
            <a:rPr lang="en-US" dirty="0"/>
            <a:t>Identify datasets which can be re-used and place them strategically</a:t>
          </a:r>
        </a:p>
      </dgm:t>
    </dgm:pt>
    <dgm:pt modelId="{02C9A5CA-20F8-4E7F-9DAA-56120624ACD5}" type="parTrans" cxnId="{A61E185B-884F-4DA0-8E69-64400E5E5BCB}">
      <dgm:prSet/>
      <dgm:spPr/>
      <dgm:t>
        <a:bodyPr/>
        <a:lstStyle/>
        <a:p>
          <a:endParaRPr lang="en-US"/>
        </a:p>
      </dgm:t>
    </dgm:pt>
    <dgm:pt modelId="{7655A29E-6C91-4769-BD5D-4EFDDC920664}" type="sibTrans" cxnId="{A61E185B-884F-4DA0-8E69-64400E5E5BCB}">
      <dgm:prSet/>
      <dgm:spPr/>
      <dgm:t>
        <a:bodyPr/>
        <a:lstStyle/>
        <a:p>
          <a:endParaRPr lang="en-US"/>
        </a:p>
      </dgm:t>
    </dgm:pt>
    <dgm:pt modelId="{502D7D75-A9AE-47B0-8B88-A60195B018E1}">
      <dgm:prSet phldrT="[Text]"/>
      <dgm:spPr/>
      <dgm:t>
        <a:bodyPr/>
        <a:lstStyle/>
        <a:p>
          <a:r>
            <a:rPr lang="en-US" dirty="0"/>
            <a:t>Research Power Automate capabilities to see if you can automate data flow, updates and incremental refreshes</a:t>
          </a:r>
        </a:p>
      </dgm:t>
    </dgm:pt>
    <dgm:pt modelId="{E49629AA-D93D-4C0F-BE04-57F7128FF017}" type="parTrans" cxnId="{01E1B38D-5E40-4997-9C34-FFF359F36028}">
      <dgm:prSet/>
      <dgm:spPr/>
      <dgm:t>
        <a:bodyPr/>
        <a:lstStyle/>
        <a:p>
          <a:endParaRPr lang="en-US"/>
        </a:p>
      </dgm:t>
    </dgm:pt>
    <dgm:pt modelId="{B5F0DC41-27DE-4069-9469-BFAEC2570EC4}" type="sibTrans" cxnId="{01E1B38D-5E40-4997-9C34-FFF359F36028}">
      <dgm:prSet/>
      <dgm:spPr/>
      <dgm:t>
        <a:bodyPr/>
        <a:lstStyle/>
        <a:p>
          <a:endParaRPr lang="en-US"/>
        </a:p>
      </dgm:t>
    </dgm:pt>
    <dgm:pt modelId="{C16CFBD4-0D3A-489C-B2F7-40B414620954}">
      <dgm:prSet phldrT="[Text]"/>
      <dgm:spPr/>
      <dgm:t>
        <a:bodyPr/>
        <a:lstStyle/>
        <a:p>
          <a:r>
            <a:rPr lang="en-US" dirty="0"/>
            <a:t>Data input: Microsoft Lists, Microsoft Forms, </a:t>
          </a:r>
          <a:r>
            <a:rPr lang="en-US" dirty="0" err="1"/>
            <a:t>Smartsheets</a:t>
          </a:r>
          <a:r>
            <a:rPr lang="en-US" dirty="0"/>
            <a:t>, JotForm, etc. Platforms must be able to integrate with PBI or Power Automate. </a:t>
          </a:r>
        </a:p>
      </dgm:t>
    </dgm:pt>
    <dgm:pt modelId="{CEEF091C-28CF-48B3-A0D3-8C1EA3578E71}" type="parTrans" cxnId="{106A37C3-D67C-4C02-B1CA-7D7E1D5FA14E}">
      <dgm:prSet/>
      <dgm:spPr/>
      <dgm:t>
        <a:bodyPr/>
        <a:lstStyle/>
        <a:p>
          <a:endParaRPr lang="en-US"/>
        </a:p>
      </dgm:t>
    </dgm:pt>
    <dgm:pt modelId="{79E350CF-9324-49C3-83BD-A6267680B49B}" type="sibTrans" cxnId="{106A37C3-D67C-4C02-B1CA-7D7E1D5FA14E}">
      <dgm:prSet/>
      <dgm:spPr/>
      <dgm:t>
        <a:bodyPr/>
        <a:lstStyle/>
        <a:p>
          <a:endParaRPr lang="en-US"/>
        </a:p>
      </dgm:t>
    </dgm:pt>
    <dgm:pt modelId="{A9CFCCBC-495A-4E04-9A14-D7DA9C33FC6C}">
      <dgm:prSet phldrT="[Text]"/>
      <dgm:spPr/>
      <dgm:t>
        <a:bodyPr/>
        <a:lstStyle/>
        <a:p>
          <a:r>
            <a:rPr lang="en-US" dirty="0"/>
            <a:t>Design Star Schema Models in PBI with Dimension and Fact tables</a:t>
          </a:r>
        </a:p>
      </dgm:t>
    </dgm:pt>
    <dgm:pt modelId="{F5E9AC98-F7E1-455B-9E3F-F7DF51E8E4D3}" type="parTrans" cxnId="{19339F4F-4464-4E95-80F7-1F594CECA962}">
      <dgm:prSet/>
      <dgm:spPr/>
      <dgm:t>
        <a:bodyPr/>
        <a:lstStyle/>
        <a:p>
          <a:endParaRPr lang="en-US"/>
        </a:p>
      </dgm:t>
    </dgm:pt>
    <dgm:pt modelId="{48360669-40CA-4DEA-B8F0-9B813F6EC615}" type="sibTrans" cxnId="{19339F4F-4464-4E95-80F7-1F594CECA962}">
      <dgm:prSet/>
      <dgm:spPr/>
      <dgm:t>
        <a:bodyPr/>
        <a:lstStyle/>
        <a:p>
          <a:endParaRPr lang="en-US"/>
        </a:p>
      </dgm:t>
    </dgm:pt>
    <dgm:pt modelId="{02A90285-E39B-41C1-8969-05C3D3366B95}">
      <dgm:prSet phldrT="[Text]"/>
      <dgm:spPr/>
      <dgm:t>
        <a:bodyPr/>
        <a:lstStyle/>
        <a:p>
          <a:r>
            <a:rPr lang="en-US" dirty="0"/>
            <a:t>Pay attention to appropriate relationships between each table in the model</a:t>
          </a:r>
        </a:p>
      </dgm:t>
    </dgm:pt>
    <dgm:pt modelId="{AFDDD06C-E7AF-4D77-80C8-31BDC1256C78}" type="parTrans" cxnId="{52530DCD-361C-4873-A44B-E7E7AEB6CC6F}">
      <dgm:prSet/>
      <dgm:spPr/>
      <dgm:t>
        <a:bodyPr/>
        <a:lstStyle/>
        <a:p>
          <a:endParaRPr lang="en-US"/>
        </a:p>
      </dgm:t>
    </dgm:pt>
    <dgm:pt modelId="{8831449B-078D-4152-9230-7EA1A12A85E7}" type="sibTrans" cxnId="{52530DCD-361C-4873-A44B-E7E7AEB6CC6F}">
      <dgm:prSet/>
      <dgm:spPr/>
      <dgm:t>
        <a:bodyPr/>
        <a:lstStyle/>
        <a:p>
          <a:endParaRPr lang="en-US"/>
        </a:p>
      </dgm:t>
    </dgm:pt>
    <dgm:pt modelId="{DB1EA50E-220D-4F70-B4DB-A4C882FE40A3}" type="pres">
      <dgm:prSet presAssocID="{045209A3-5897-42EE-9273-87975A166C00}" presName="linear" presStyleCnt="0">
        <dgm:presLayoutVars>
          <dgm:animLvl val="lvl"/>
          <dgm:resizeHandles val="exact"/>
        </dgm:presLayoutVars>
      </dgm:prSet>
      <dgm:spPr/>
    </dgm:pt>
    <dgm:pt modelId="{3B82E03B-6FC3-402E-8BEF-645471080285}" type="pres">
      <dgm:prSet presAssocID="{49C51A89-6CD9-45C6-B2E5-A41FD079D8B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DEAE964-D496-4BD7-B90E-2A373B898E04}" type="pres">
      <dgm:prSet presAssocID="{014D5029-6C77-4EB6-B8CB-8219D5EAF551}" presName="spacer" presStyleCnt="0"/>
      <dgm:spPr/>
    </dgm:pt>
    <dgm:pt modelId="{6480FE65-EE31-49D8-94EA-77D4A2EF106E}" type="pres">
      <dgm:prSet presAssocID="{E8418E80-85B5-4F6C-9E5A-63C9A78DB49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1ADA0FB-C264-4F1C-8E3C-B93FF5A314CB}" type="pres">
      <dgm:prSet presAssocID="{7655A29E-6C91-4769-BD5D-4EFDDC920664}" presName="spacer" presStyleCnt="0"/>
      <dgm:spPr/>
    </dgm:pt>
    <dgm:pt modelId="{2F0CDBAF-D827-4EC0-A034-E72047EC6432}" type="pres">
      <dgm:prSet presAssocID="{502D7D75-A9AE-47B0-8B88-A60195B018E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12AFA6A-FFA6-4197-82D0-A62D0D2D1CAE}" type="pres">
      <dgm:prSet presAssocID="{B5F0DC41-27DE-4069-9469-BFAEC2570EC4}" presName="spacer" presStyleCnt="0"/>
      <dgm:spPr/>
    </dgm:pt>
    <dgm:pt modelId="{67A51249-2238-4219-99F3-226B30FFE43C}" type="pres">
      <dgm:prSet presAssocID="{C16CFBD4-0D3A-489C-B2F7-40B41462095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89141E1-3971-423B-B2F5-80C14C34A846}" type="pres">
      <dgm:prSet presAssocID="{79E350CF-9324-49C3-83BD-A6267680B49B}" presName="spacer" presStyleCnt="0"/>
      <dgm:spPr/>
    </dgm:pt>
    <dgm:pt modelId="{7A7AF555-E3A2-4D2D-AFBF-4632DFCD69D2}" type="pres">
      <dgm:prSet presAssocID="{A9CFCCBC-495A-4E04-9A14-D7DA9C33FC6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A0A0E67-42DF-4337-B101-1ABC1588B4BB}" type="pres">
      <dgm:prSet presAssocID="{48360669-40CA-4DEA-B8F0-9B813F6EC615}" presName="spacer" presStyleCnt="0"/>
      <dgm:spPr/>
    </dgm:pt>
    <dgm:pt modelId="{1E9C17D9-F701-40EC-9C97-B6BA28E037F6}" type="pres">
      <dgm:prSet presAssocID="{02A90285-E39B-41C1-8969-05C3D3366B9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6536615-4868-473A-82A6-008D48F598D6}" type="presOf" srcId="{49C51A89-6CD9-45C6-B2E5-A41FD079D8B0}" destId="{3B82E03B-6FC3-402E-8BEF-645471080285}" srcOrd="0" destOrd="0" presId="urn:microsoft.com/office/officeart/2005/8/layout/vList2"/>
    <dgm:cxn modelId="{E7835833-B128-448D-9AEA-81094DF03AAB}" type="presOf" srcId="{C16CFBD4-0D3A-489C-B2F7-40B414620954}" destId="{67A51249-2238-4219-99F3-226B30FFE43C}" srcOrd="0" destOrd="0" presId="urn:microsoft.com/office/officeart/2005/8/layout/vList2"/>
    <dgm:cxn modelId="{A61E185B-884F-4DA0-8E69-64400E5E5BCB}" srcId="{045209A3-5897-42EE-9273-87975A166C00}" destId="{E8418E80-85B5-4F6C-9E5A-63C9A78DB495}" srcOrd="1" destOrd="0" parTransId="{02C9A5CA-20F8-4E7F-9DAA-56120624ACD5}" sibTransId="{7655A29E-6C91-4769-BD5D-4EFDDC920664}"/>
    <dgm:cxn modelId="{19339F4F-4464-4E95-80F7-1F594CECA962}" srcId="{045209A3-5897-42EE-9273-87975A166C00}" destId="{A9CFCCBC-495A-4E04-9A14-D7DA9C33FC6C}" srcOrd="4" destOrd="0" parTransId="{F5E9AC98-F7E1-455B-9E3F-F7DF51E8E4D3}" sibTransId="{48360669-40CA-4DEA-B8F0-9B813F6EC615}"/>
    <dgm:cxn modelId="{98A0F96F-21B0-4821-9F0C-4964E7882478}" type="presOf" srcId="{502D7D75-A9AE-47B0-8B88-A60195B018E1}" destId="{2F0CDBAF-D827-4EC0-A034-E72047EC6432}" srcOrd="0" destOrd="0" presId="urn:microsoft.com/office/officeart/2005/8/layout/vList2"/>
    <dgm:cxn modelId="{30F0EF53-E0D9-4341-9579-0C550AEA1301}" type="presOf" srcId="{A9CFCCBC-495A-4E04-9A14-D7DA9C33FC6C}" destId="{7A7AF555-E3A2-4D2D-AFBF-4632DFCD69D2}" srcOrd="0" destOrd="0" presId="urn:microsoft.com/office/officeart/2005/8/layout/vList2"/>
    <dgm:cxn modelId="{01E1B38D-5E40-4997-9C34-FFF359F36028}" srcId="{045209A3-5897-42EE-9273-87975A166C00}" destId="{502D7D75-A9AE-47B0-8B88-A60195B018E1}" srcOrd="2" destOrd="0" parTransId="{E49629AA-D93D-4C0F-BE04-57F7128FF017}" sibTransId="{B5F0DC41-27DE-4069-9469-BFAEC2570EC4}"/>
    <dgm:cxn modelId="{C18A3F91-1393-4E02-832E-9D8B17E2D0D3}" type="presOf" srcId="{02A90285-E39B-41C1-8969-05C3D3366B95}" destId="{1E9C17D9-F701-40EC-9C97-B6BA28E037F6}" srcOrd="0" destOrd="0" presId="urn:microsoft.com/office/officeart/2005/8/layout/vList2"/>
    <dgm:cxn modelId="{7947BDAC-0E7D-469A-84E7-951853985CF5}" type="presOf" srcId="{E8418E80-85B5-4F6C-9E5A-63C9A78DB495}" destId="{6480FE65-EE31-49D8-94EA-77D4A2EF106E}" srcOrd="0" destOrd="0" presId="urn:microsoft.com/office/officeart/2005/8/layout/vList2"/>
    <dgm:cxn modelId="{106A37C3-D67C-4C02-B1CA-7D7E1D5FA14E}" srcId="{045209A3-5897-42EE-9273-87975A166C00}" destId="{C16CFBD4-0D3A-489C-B2F7-40B414620954}" srcOrd="3" destOrd="0" parTransId="{CEEF091C-28CF-48B3-A0D3-8C1EA3578E71}" sibTransId="{79E350CF-9324-49C3-83BD-A6267680B49B}"/>
    <dgm:cxn modelId="{52530DCD-361C-4873-A44B-E7E7AEB6CC6F}" srcId="{045209A3-5897-42EE-9273-87975A166C00}" destId="{02A90285-E39B-41C1-8969-05C3D3366B95}" srcOrd="5" destOrd="0" parTransId="{AFDDD06C-E7AF-4D77-80C8-31BDC1256C78}" sibTransId="{8831449B-078D-4152-9230-7EA1A12A85E7}"/>
    <dgm:cxn modelId="{C81882E1-AE74-4B27-9540-56FC596F7351}" type="presOf" srcId="{045209A3-5897-42EE-9273-87975A166C00}" destId="{DB1EA50E-220D-4F70-B4DB-A4C882FE40A3}" srcOrd="0" destOrd="0" presId="urn:microsoft.com/office/officeart/2005/8/layout/vList2"/>
    <dgm:cxn modelId="{D92987E1-17AC-4887-BD2B-51853AED00F3}" srcId="{045209A3-5897-42EE-9273-87975A166C00}" destId="{49C51A89-6CD9-45C6-B2E5-A41FD079D8B0}" srcOrd="0" destOrd="0" parTransId="{983D3CC5-554A-4165-9719-ADA488B310E7}" sibTransId="{014D5029-6C77-4EB6-B8CB-8219D5EAF551}"/>
    <dgm:cxn modelId="{0121B4C2-1114-48CF-A07B-5F282ACF3BE0}" type="presParOf" srcId="{DB1EA50E-220D-4F70-B4DB-A4C882FE40A3}" destId="{3B82E03B-6FC3-402E-8BEF-645471080285}" srcOrd="0" destOrd="0" presId="urn:microsoft.com/office/officeart/2005/8/layout/vList2"/>
    <dgm:cxn modelId="{0BDE15B3-D8CD-43B8-B984-D87E5F9BB806}" type="presParOf" srcId="{DB1EA50E-220D-4F70-B4DB-A4C882FE40A3}" destId="{2DEAE964-D496-4BD7-B90E-2A373B898E04}" srcOrd="1" destOrd="0" presId="urn:microsoft.com/office/officeart/2005/8/layout/vList2"/>
    <dgm:cxn modelId="{013671CA-3655-4C63-B52C-36EF15142196}" type="presParOf" srcId="{DB1EA50E-220D-4F70-B4DB-A4C882FE40A3}" destId="{6480FE65-EE31-49D8-94EA-77D4A2EF106E}" srcOrd="2" destOrd="0" presId="urn:microsoft.com/office/officeart/2005/8/layout/vList2"/>
    <dgm:cxn modelId="{C1E91561-C5C2-42D2-8679-F505369EB851}" type="presParOf" srcId="{DB1EA50E-220D-4F70-B4DB-A4C882FE40A3}" destId="{51ADA0FB-C264-4F1C-8E3C-B93FF5A314CB}" srcOrd="3" destOrd="0" presId="urn:microsoft.com/office/officeart/2005/8/layout/vList2"/>
    <dgm:cxn modelId="{D471B6C5-F639-4006-B3CA-BE0A5EFA7E3B}" type="presParOf" srcId="{DB1EA50E-220D-4F70-B4DB-A4C882FE40A3}" destId="{2F0CDBAF-D827-4EC0-A034-E72047EC6432}" srcOrd="4" destOrd="0" presId="urn:microsoft.com/office/officeart/2005/8/layout/vList2"/>
    <dgm:cxn modelId="{8020A5F1-A084-4DC7-B750-35C018BEA448}" type="presParOf" srcId="{DB1EA50E-220D-4F70-B4DB-A4C882FE40A3}" destId="{512AFA6A-FFA6-4197-82D0-A62D0D2D1CAE}" srcOrd="5" destOrd="0" presId="urn:microsoft.com/office/officeart/2005/8/layout/vList2"/>
    <dgm:cxn modelId="{359E1B61-07BB-4D9C-9693-DC256E488740}" type="presParOf" srcId="{DB1EA50E-220D-4F70-B4DB-A4C882FE40A3}" destId="{67A51249-2238-4219-99F3-226B30FFE43C}" srcOrd="6" destOrd="0" presId="urn:microsoft.com/office/officeart/2005/8/layout/vList2"/>
    <dgm:cxn modelId="{8AEBBA8A-D8BA-472F-B77D-784F8F3DA650}" type="presParOf" srcId="{DB1EA50E-220D-4F70-B4DB-A4C882FE40A3}" destId="{289141E1-3971-423B-B2F5-80C14C34A846}" srcOrd="7" destOrd="0" presId="urn:microsoft.com/office/officeart/2005/8/layout/vList2"/>
    <dgm:cxn modelId="{DE9A7809-5511-44F5-8AAB-CE09FD11EED5}" type="presParOf" srcId="{DB1EA50E-220D-4F70-B4DB-A4C882FE40A3}" destId="{7A7AF555-E3A2-4D2D-AFBF-4632DFCD69D2}" srcOrd="8" destOrd="0" presId="urn:microsoft.com/office/officeart/2005/8/layout/vList2"/>
    <dgm:cxn modelId="{8C86809F-BCA6-4195-B7CA-BA7C0EF5ECB7}" type="presParOf" srcId="{DB1EA50E-220D-4F70-B4DB-A4C882FE40A3}" destId="{4A0A0E67-42DF-4337-B101-1ABC1588B4BB}" srcOrd="9" destOrd="0" presId="urn:microsoft.com/office/officeart/2005/8/layout/vList2"/>
    <dgm:cxn modelId="{5CB85FEE-9E71-4B0A-9A66-3027C8C46370}" type="presParOf" srcId="{DB1EA50E-220D-4F70-B4DB-A4C882FE40A3}" destId="{1E9C17D9-F701-40EC-9C97-B6BA28E037F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5209A3-5897-42EE-9273-87975A166C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C51A89-6CD9-45C6-B2E5-A41FD079D8B0}">
      <dgm:prSet phldrT="[Text]"/>
      <dgm:spPr/>
      <dgm:t>
        <a:bodyPr/>
        <a:lstStyle/>
        <a:p>
          <a:r>
            <a:rPr lang="en-US" dirty="0"/>
            <a:t>Load only necessary data on refresh, disable load for temporary tables.</a:t>
          </a:r>
        </a:p>
      </dgm:t>
    </dgm:pt>
    <dgm:pt modelId="{983D3CC5-554A-4165-9719-ADA488B310E7}" type="parTrans" cxnId="{D92987E1-17AC-4887-BD2B-51853AED00F3}">
      <dgm:prSet/>
      <dgm:spPr/>
      <dgm:t>
        <a:bodyPr/>
        <a:lstStyle/>
        <a:p>
          <a:endParaRPr lang="en-US"/>
        </a:p>
      </dgm:t>
    </dgm:pt>
    <dgm:pt modelId="{014D5029-6C77-4EB6-B8CB-8219D5EAF551}" type="sibTrans" cxnId="{D92987E1-17AC-4887-BD2B-51853AED00F3}">
      <dgm:prSet/>
      <dgm:spPr/>
      <dgm:t>
        <a:bodyPr/>
        <a:lstStyle/>
        <a:p>
          <a:endParaRPr lang="en-US"/>
        </a:p>
      </dgm:t>
    </dgm:pt>
    <dgm:pt modelId="{FF10E33C-5522-4055-93D8-B44A5536FA9F}">
      <dgm:prSet phldrT="[Text]"/>
      <dgm:spPr/>
      <dgm:t>
        <a:bodyPr/>
        <a:lstStyle/>
        <a:p>
          <a:r>
            <a:rPr lang="en-US" dirty="0"/>
            <a:t>Control with </a:t>
          </a:r>
          <a:r>
            <a:rPr lang="en-US" dirty="0" err="1"/>
            <a:t>PowerQuery</a:t>
          </a:r>
          <a:r>
            <a:rPr lang="en-US" dirty="0"/>
            <a:t> the amount of data limiting to only what you need. Expand later if you need more.</a:t>
          </a:r>
        </a:p>
      </dgm:t>
    </dgm:pt>
    <dgm:pt modelId="{3EA1DD74-49CA-4566-A936-159C8FAF6AAF}" type="parTrans" cxnId="{E63421AB-010F-45EA-A63C-556D055A3511}">
      <dgm:prSet/>
      <dgm:spPr/>
      <dgm:t>
        <a:bodyPr/>
        <a:lstStyle/>
        <a:p>
          <a:endParaRPr lang="en-US"/>
        </a:p>
      </dgm:t>
    </dgm:pt>
    <dgm:pt modelId="{38BF284E-2D08-4B6E-9E70-904AE1CD4F34}" type="sibTrans" cxnId="{E63421AB-010F-45EA-A63C-556D055A3511}">
      <dgm:prSet/>
      <dgm:spPr/>
      <dgm:t>
        <a:bodyPr/>
        <a:lstStyle/>
        <a:p>
          <a:endParaRPr lang="en-US"/>
        </a:p>
      </dgm:t>
    </dgm:pt>
    <dgm:pt modelId="{2125D7E3-8190-4B57-B45F-6B6FF68BD6A9}">
      <dgm:prSet phldrT="[Text]"/>
      <dgm:spPr/>
      <dgm:t>
        <a:bodyPr/>
        <a:lstStyle/>
        <a:p>
          <a:r>
            <a:rPr lang="en-US" dirty="0"/>
            <a:t>Utilize “Reference” feature to copy a table instead of “Duplicate”</a:t>
          </a:r>
        </a:p>
      </dgm:t>
    </dgm:pt>
    <dgm:pt modelId="{7FEB9F69-0225-411B-9CBD-0FD347A60C63}" type="parTrans" cxnId="{4DF16710-1576-4900-8511-FAA377E52653}">
      <dgm:prSet/>
      <dgm:spPr/>
      <dgm:t>
        <a:bodyPr/>
        <a:lstStyle/>
        <a:p>
          <a:endParaRPr lang="en-US"/>
        </a:p>
      </dgm:t>
    </dgm:pt>
    <dgm:pt modelId="{432E7D5A-C0BE-4A14-8E10-7E97458E87F3}" type="sibTrans" cxnId="{4DF16710-1576-4900-8511-FAA377E52653}">
      <dgm:prSet/>
      <dgm:spPr/>
      <dgm:t>
        <a:bodyPr/>
        <a:lstStyle/>
        <a:p>
          <a:endParaRPr lang="en-US"/>
        </a:p>
      </dgm:t>
    </dgm:pt>
    <dgm:pt modelId="{7D90AE3C-13D2-4163-80BA-FA2EF815E889}">
      <dgm:prSet phldrT="[Text]"/>
      <dgm:spPr/>
      <dgm:t>
        <a:bodyPr/>
        <a:lstStyle/>
        <a:p>
          <a:r>
            <a:rPr lang="en-US" dirty="0"/>
            <a:t>Create Last Refresh Date stamp on your dashboard pages</a:t>
          </a:r>
        </a:p>
      </dgm:t>
    </dgm:pt>
    <dgm:pt modelId="{330D0050-9DAB-425B-AA58-6814F601E109}" type="parTrans" cxnId="{CFFD1F71-0C3F-4E49-9F15-4DC6D0148092}">
      <dgm:prSet/>
      <dgm:spPr/>
      <dgm:t>
        <a:bodyPr/>
        <a:lstStyle/>
        <a:p>
          <a:endParaRPr lang="en-US"/>
        </a:p>
      </dgm:t>
    </dgm:pt>
    <dgm:pt modelId="{9F19CCB7-A05A-4CB2-81A4-D0D5B04A44F3}" type="sibTrans" cxnId="{CFFD1F71-0C3F-4E49-9F15-4DC6D0148092}">
      <dgm:prSet/>
      <dgm:spPr/>
      <dgm:t>
        <a:bodyPr/>
        <a:lstStyle/>
        <a:p>
          <a:endParaRPr lang="en-US"/>
        </a:p>
      </dgm:t>
    </dgm:pt>
    <dgm:pt modelId="{FD1348EF-3B39-4DB6-AD87-7947CE1A62CA}">
      <dgm:prSet phldrT="[Text]"/>
      <dgm:spPr/>
      <dgm:t>
        <a:bodyPr/>
        <a:lstStyle/>
        <a:p>
          <a:r>
            <a:rPr lang="en-US" dirty="0"/>
            <a:t>Create custom “Reset” button to reset all visuals and filters to initial state after users interact with the dashboard. Use Bookmark + Action (On click).</a:t>
          </a:r>
        </a:p>
      </dgm:t>
    </dgm:pt>
    <dgm:pt modelId="{D29C5A05-C7D1-443B-8016-FDBB6874DE12}" type="parTrans" cxnId="{3F158B8E-D0E2-4A16-8832-EC0AEFB1A9E1}">
      <dgm:prSet/>
      <dgm:spPr/>
      <dgm:t>
        <a:bodyPr/>
        <a:lstStyle/>
        <a:p>
          <a:endParaRPr lang="en-US"/>
        </a:p>
      </dgm:t>
    </dgm:pt>
    <dgm:pt modelId="{00930586-9CAB-4BF3-8924-0C3B235B2D43}" type="sibTrans" cxnId="{3F158B8E-D0E2-4A16-8832-EC0AEFB1A9E1}">
      <dgm:prSet/>
      <dgm:spPr/>
      <dgm:t>
        <a:bodyPr/>
        <a:lstStyle/>
        <a:p>
          <a:endParaRPr lang="en-US"/>
        </a:p>
      </dgm:t>
    </dgm:pt>
    <dgm:pt modelId="{895986E1-B150-40D8-B9CA-FB477E9FAB1A}">
      <dgm:prSet phldrT="[Text]"/>
      <dgm:spPr/>
      <dgm:t>
        <a:bodyPr/>
        <a:lstStyle/>
        <a:p>
          <a:r>
            <a:rPr lang="en-US" dirty="0"/>
            <a:t>Avoid multiple filter functionality on dashboards. Use sync/</a:t>
          </a:r>
          <a:r>
            <a:rPr lang="en-US" dirty="0" err="1"/>
            <a:t>unsync</a:t>
          </a:r>
          <a:r>
            <a:rPr lang="en-US" dirty="0"/>
            <a:t> feature for filters and visuals – not everything needs to be synchronized</a:t>
          </a:r>
        </a:p>
      </dgm:t>
    </dgm:pt>
    <dgm:pt modelId="{432079EC-1723-414B-B1E4-E91EAF2CF3AF}" type="parTrans" cxnId="{3C1A3ACD-FE49-4E0E-A908-AE7F1EF2FC93}">
      <dgm:prSet/>
      <dgm:spPr/>
      <dgm:t>
        <a:bodyPr/>
        <a:lstStyle/>
        <a:p>
          <a:endParaRPr lang="en-US"/>
        </a:p>
      </dgm:t>
    </dgm:pt>
    <dgm:pt modelId="{DF3BDD2A-7C2E-4955-9F2D-7433D6A1FCD6}" type="sibTrans" cxnId="{3C1A3ACD-FE49-4E0E-A908-AE7F1EF2FC93}">
      <dgm:prSet/>
      <dgm:spPr/>
      <dgm:t>
        <a:bodyPr/>
        <a:lstStyle/>
        <a:p>
          <a:endParaRPr lang="en-US"/>
        </a:p>
      </dgm:t>
    </dgm:pt>
    <dgm:pt modelId="{DB1EA50E-220D-4F70-B4DB-A4C882FE40A3}" type="pres">
      <dgm:prSet presAssocID="{045209A3-5897-42EE-9273-87975A166C00}" presName="linear" presStyleCnt="0">
        <dgm:presLayoutVars>
          <dgm:animLvl val="lvl"/>
          <dgm:resizeHandles val="exact"/>
        </dgm:presLayoutVars>
      </dgm:prSet>
      <dgm:spPr/>
    </dgm:pt>
    <dgm:pt modelId="{3B82E03B-6FC3-402E-8BEF-645471080285}" type="pres">
      <dgm:prSet presAssocID="{49C51A89-6CD9-45C6-B2E5-A41FD079D8B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3BEA656-32E0-4555-83F3-1C37D5FE6815}" type="pres">
      <dgm:prSet presAssocID="{014D5029-6C77-4EB6-B8CB-8219D5EAF551}" presName="spacer" presStyleCnt="0"/>
      <dgm:spPr/>
    </dgm:pt>
    <dgm:pt modelId="{AC9F4009-DBB3-4464-929F-95FDF05D7500}" type="pres">
      <dgm:prSet presAssocID="{FF10E33C-5522-4055-93D8-B44A5536FA9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41522A5-3B8F-4645-9D5D-E67D50B06685}" type="pres">
      <dgm:prSet presAssocID="{38BF284E-2D08-4B6E-9E70-904AE1CD4F34}" presName="spacer" presStyleCnt="0"/>
      <dgm:spPr/>
    </dgm:pt>
    <dgm:pt modelId="{5F3865E0-5FF3-432B-AC99-2AC355F20404}" type="pres">
      <dgm:prSet presAssocID="{2125D7E3-8190-4B57-B45F-6B6FF68BD6A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820A71-8F68-45ED-9684-FB816C465D30}" type="pres">
      <dgm:prSet presAssocID="{432E7D5A-C0BE-4A14-8E10-7E97458E87F3}" presName="spacer" presStyleCnt="0"/>
      <dgm:spPr/>
    </dgm:pt>
    <dgm:pt modelId="{4997F7E6-5E77-4D80-BDE4-78DF2C7734AA}" type="pres">
      <dgm:prSet presAssocID="{7D90AE3C-13D2-4163-80BA-FA2EF815E88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9E6C9D3-5326-4A27-8CDA-1EC72F1E5AAD}" type="pres">
      <dgm:prSet presAssocID="{9F19CCB7-A05A-4CB2-81A4-D0D5B04A44F3}" presName="spacer" presStyleCnt="0"/>
      <dgm:spPr/>
    </dgm:pt>
    <dgm:pt modelId="{8FF6C08D-9EC4-4040-A53C-787ED85A24E8}" type="pres">
      <dgm:prSet presAssocID="{FD1348EF-3B39-4DB6-AD87-7947CE1A62C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8484C48-02BB-44A6-8498-BFE3A24BE2AB}" type="pres">
      <dgm:prSet presAssocID="{00930586-9CAB-4BF3-8924-0C3B235B2D43}" presName="spacer" presStyleCnt="0"/>
      <dgm:spPr/>
    </dgm:pt>
    <dgm:pt modelId="{579328E1-95C6-4BED-9EF3-67257A15DDA6}" type="pres">
      <dgm:prSet presAssocID="{895986E1-B150-40D8-B9CA-FB477E9FAB1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21FC07-5A1A-475D-B935-107C3D2EAA65}" type="presOf" srcId="{895986E1-B150-40D8-B9CA-FB477E9FAB1A}" destId="{579328E1-95C6-4BED-9EF3-67257A15DDA6}" srcOrd="0" destOrd="0" presId="urn:microsoft.com/office/officeart/2005/8/layout/vList2"/>
    <dgm:cxn modelId="{4DF16710-1576-4900-8511-FAA377E52653}" srcId="{045209A3-5897-42EE-9273-87975A166C00}" destId="{2125D7E3-8190-4B57-B45F-6B6FF68BD6A9}" srcOrd="2" destOrd="0" parTransId="{7FEB9F69-0225-411B-9CBD-0FD347A60C63}" sibTransId="{432E7D5A-C0BE-4A14-8E10-7E97458E87F3}"/>
    <dgm:cxn modelId="{96536615-4868-473A-82A6-008D48F598D6}" type="presOf" srcId="{49C51A89-6CD9-45C6-B2E5-A41FD079D8B0}" destId="{3B82E03B-6FC3-402E-8BEF-645471080285}" srcOrd="0" destOrd="0" presId="urn:microsoft.com/office/officeart/2005/8/layout/vList2"/>
    <dgm:cxn modelId="{C02BBF2B-4BD1-4671-9B19-B04C008A0620}" type="presOf" srcId="{FF10E33C-5522-4055-93D8-B44A5536FA9F}" destId="{AC9F4009-DBB3-4464-929F-95FDF05D7500}" srcOrd="0" destOrd="0" presId="urn:microsoft.com/office/officeart/2005/8/layout/vList2"/>
    <dgm:cxn modelId="{CFFD1F71-0C3F-4E49-9F15-4DC6D0148092}" srcId="{045209A3-5897-42EE-9273-87975A166C00}" destId="{7D90AE3C-13D2-4163-80BA-FA2EF815E889}" srcOrd="3" destOrd="0" parTransId="{330D0050-9DAB-425B-AA58-6814F601E109}" sibTransId="{9F19CCB7-A05A-4CB2-81A4-D0D5B04A44F3}"/>
    <dgm:cxn modelId="{3F158B8E-D0E2-4A16-8832-EC0AEFB1A9E1}" srcId="{045209A3-5897-42EE-9273-87975A166C00}" destId="{FD1348EF-3B39-4DB6-AD87-7947CE1A62CA}" srcOrd="4" destOrd="0" parTransId="{D29C5A05-C7D1-443B-8016-FDBB6874DE12}" sibTransId="{00930586-9CAB-4BF3-8924-0C3B235B2D43}"/>
    <dgm:cxn modelId="{E63421AB-010F-45EA-A63C-556D055A3511}" srcId="{045209A3-5897-42EE-9273-87975A166C00}" destId="{FF10E33C-5522-4055-93D8-B44A5536FA9F}" srcOrd="1" destOrd="0" parTransId="{3EA1DD74-49CA-4566-A936-159C8FAF6AAF}" sibTransId="{38BF284E-2D08-4B6E-9E70-904AE1CD4F34}"/>
    <dgm:cxn modelId="{3C1A3ACD-FE49-4E0E-A908-AE7F1EF2FC93}" srcId="{045209A3-5897-42EE-9273-87975A166C00}" destId="{895986E1-B150-40D8-B9CA-FB477E9FAB1A}" srcOrd="5" destOrd="0" parTransId="{432079EC-1723-414B-B1E4-E91EAF2CF3AF}" sibTransId="{DF3BDD2A-7C2E-4955-9F2D-7433D6A1FCD6}"/>
    <dgm:cxn modelId="{E6DF97CF-DA4B-40C8-AAFA-8165A02D67B7}" type="presOf" srcId="{FD1348EF-3B39-4DB6-AD87-7947CE1A62CA}" destId="{8FF6C08D-9EC4-4040-A53C-787ED85A24E8}" srcOrd="0" destOrd="0" presId="urn:microsoft.com/office/officeart/2005/8/layout/vList2"/>
    <dgm:cxn modelId="{1CCBAFD0-737D-4DDF-88E5-768B0CBBEA1D}" type="presOf" srcId="{2125D7E3-8190-4B57-B45F-6B6FF68BD6A9}" destId="{5F3865E0-5FF3-432B-AC99-2AC355F20404}" srcOrd="0" destOrd="0" presId="urn:microsoft.com/office/officeart/2005/8/layout/vList2"/>
    <dgm:cxn modelId="{A956E1D1-12E5-4A29-AE3D-CC7C285B42F7}" type="presOf" srcId="{7D90AE3C-13D2-4163-80BA-FA2EF815E889}" destId="{4997F7E6-5E77-4D80-BDE4-78DF2C7734AA}" srcOrd="0" destOrd="0" presId="urn:microsoft.com/office/officeart/2005/8/layout/vList2"/>
    <dgm:cxn modelId="{C81882E1-AE74-4B27-9540-56FC596F7351}" type="presOf" srcId="{045209A3-5897-42EE-9273-87975A166C00}" destId="{DB1EA50E-220D-4F70-B4DB-A4C882FE40A3}" srcOrd="0" destOrd="0" presId="urn:microsoft.com/office/officeart/2005/8/layout/vList2"/>
    <dgm:cxn modelId="{D92987E1-17AC-4887-BD2B-51853AED00F3}" srcId="{045209A3-5897-42EE-9273-87975A166C00}" destId="{49C51A89-6CD9-45C6-B2E5-A41FD079D8B0}" srcOrd="0" destOrd="0" parTransId="{983D3CC5-554A-4165-9719-ADA488B310E7}" sibTransId="{014D5029-6C77-4EB6-B8CB-8219D5EAF551}"/>
    <dgm:cxn modelId="{0121B4C2-1114-48CF-A07B-5F282ACF3BE0}" type="presParOf" srcId="{DB1EA50E-220D-4F70-B4DB-A4C882FE40A3}" destId="{3B82E03B-6FC3-402E-8BEF-645471080285}" srcOrd="0" destOrd="0" presId="urn:microsoft.com/office/officeart/2005/8/layout/vList2"/>
    <dgm:cxn modelId="{67515DA0-3B2C-4D83-A2D2-801AD5CDB127}" type="presParOf" srcId="{DB1EA50E-220D-4F70-B4DB-A4C882FE40A3}" destId="{E3BEA656-32E0-4555-83F3-1C37D5FE6815}" srcOrd="1" destOrd="0" presId="urn:microsoft.com/office/officeart/2005/8/layout/vList2"/>
    <dgm:cxn modelId="{1C9CD3D7-9337-4E10-9BA3-0CFBDE30A974}" type="presParOf" srcId="{DB1EA50E-220D-4F70-B4DB-A4C882FE40A3}" destId="{AC9F4009-DBB3-4464-929F-95FDF05D7500}" srcOrd="2" destOrd="0" presId="urn:microsoft.com/office/officeart/2005/8/layout/vList2"/>
    <dgm:cxn modelId="{B3FBE24D-1875-4690-AA2E-47811BAECD7D}" type="presParOf" srcId="{DB1EA50E-220D-4F70-B4DB-A4C882FE40A3}" destId="{141522A5-3B8F-4645-9D5D-E67D50B06685}" srcOrd="3" destOrd="0" presId="urn:microsoft.com/office/officeart/2005/8/layout/vList2"/>
    <dgm:cxn modelId="{B727F33B-DAF1-48E5-B001-2A0EE3BD0F8F}" type="presParOf" srcId="{DB1EA50E-220D-4F70-B4DB-A4C882FE40A3}" destId="{5F3865E0-5FF3-432B-AC99-2AC355F20404}" srcOrd="4" destOrd="0" presId="urn:microsoft.com/office/officeart/2005/8/layout/vList2"/>
    <dgm:cxn modelId="{0C7EC281-ACD3-49E2-8A57-94E264863A72}" type="presParOf" srcId="{DB1EA50E-220D-4F70-B4DB-A4C882FE40A3}" destId="{C5820A71-8F68-45ED-9684-FB816C465D30}" srcOrd="5" destOrd="0" presId="urn:microsoft.com/office/officeart/2005/8/layout/vList2"/>
    <dgm:cxn modelId="{A965E6C4-6AE6-42CA-8E10-017DC8A4AE0D}" type="presParOf" srcId="{DB1EA50E-220D-4F70-B4DB-A4C882FE40A3}" destId="{4997F7E6-5E77-4D80-BDE4-78DF2C7734AA}" srcOrd="6" destOrd="0" presId="urn:microsoft.com/office/officeart/2005/8/layout/vList2"/>
    <dgm:cxn modelId="{6C888726-9307-4857-8B02-9190B2C578C2}" type="presParOf" srcId="{DB1EA50E-220D-4F70-B4DB-A4C882FE40A3}" destId="{49E6C9D3-5326-4A27-8CDA-1EC72F1E5AAD}" srcOrd="7" destOrd="0" presId="urn:microsoft.com/office/officeart/2005/8/layout/vList2"/>
    <dgm:cxn modelId="{9FBD569C-4B3C-4025-9051-FCACA71D05CA}" type="presParOf" srcId="{DB1EA50E-220D-4F70-B4DB-A4C882FE40A3}" destId="{8FF6C08D-9EC4-4040-A53C-787ED85A24E8}" srcOrd="8" destOrd="0" presId="urn:microsoft.com/office/officeart/2005/8/layout/vList2"/>
    <dgm:cxn modelId="{FF661C98-5675-4AAD-BC71-1750D4D9AA35}" type="presParOf" srcId="{DB1EA50E-220D-4F70-B4DB-A4C882FE40A3}" destId="{78484C48-02BB-44A6-8498-BFE3A24BE2AB}" srcOrd="9" destOrd="0" presId="urn:microsoft.com/office/officeart/2005/8/layout/vList2"/>
    <dgm:cxn modelId="{F4FED252-88D2-4A61-8D6D-8FCA8DEB03C2}" type="presParOf" srcId="{DB1EA50E-220D-4F70-B4DB-A4C882FE40A3}" destId="{579328E1-95C6-4BED-9EF3-67257A15DDA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6F6D2-77B5-419A-9893-A458E9B79EEE}">
      <dsp:nvSpPr>
        <dsp:cNvPr id="0" name=""/>
        <dsp:cNvSpPr/>
      </dsp:nvSpPr>
      <dsp:spPr>
        <a:xfrm>
          <a:off x="0" y="31141"/>
          <a:ext cx="6148291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700" kern="1200" dirty="0"/>
            <a:t>7 different grant phases (2020-2022)</a:t>
          </a:r>
        </a:p>
      </dsp:txBody>
      <dsp:txXfrm>
        <a:off x="31613" y="62754"/>
        <a:ext cx="6085065" cy="584369"/>
      </dsp:txXfrm>
    </dsp:sp>
    <dsp:sp modelId="{553986DD-0CF0-4D39-BB85-4558A2DE19DE}">
      <dsp:nvSpPr>
        <dsp:cNvPr id="0" name=""/>
        <dsp:cNvSpPr/>
      </dsp:nvSpPr>
      <dsp:spPr>
        <a:xfrm>
          <a:off x="0" y="756496"/>
          <a:ext cx="6148291" cy="647595"/>
        </a:xfrm>
        <a:prstGeom prst="roundRect">
          <a:avLst/>
        </a:prstGeom>
        <a:solidFill>
          <a:schemeClr val="accent2">
            <a:hueOff val="1712"/>
            <a:satOff val="-773"/>
            <a:lumOff val="6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12,000 grants issued</a:t>
          </a:r>
        </a:p>
      </dsp:txBody>
      <dsp:txXfrm>
        <a:off x="31613" y="788109"/>
        <a:ext cx="6085065" cy="584369"/>
      </dsp:txXfrm>
    </dsp:sp>
    <dsp:sp modelId="{0095D114-008B-4984-8B4B-A91A25F525E4}">
      <dsp:nvSpPr>
        <dsp:cNvPr id="0" name=""/>
        <dsp:cNvSpPr/>
      </dsp:nvSpPr>
      <dsp:spPr>
        <a:xfrm>
          <a:off x="0" y="1481851"/>
          <a:ext cx="6148291" cy="647595"/>
        </a:xfrm>
        <a:prstGeom prst="roundRect">
          <a:avLst/>
        </a:prstGeom>
        <a:solidFill>
          <a:schemeClr val="accent2">
            <a:hueOff val="3423"/>
            <a:satOff val="-1546"/>
            <a:lumOff val="1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$328M in awarded funds</a:t>
          </a:r>
        </a:p>
      </dsp:txBody>
      <dsp:txXfrm>
        <a:off x="31613" y="1513464"/>
        <a:ext cx="6085065" cy="584369"/>
      </dsp:txXfrm>
    </dsp:sp>
    <dsp:sp modelId="{F523E482-A4D5-4058-84F0-A4D94BE961A7}">
      <dsp:nvSpPr>
        <dsp:cNvPr id="0" name=""/>
        <dsp:cNvSpPr/>
      </dsp:nvSpPr>
      <dsp:spPr>
        <a:xfrm>
          <a:off x="0" y="2207206"/>
          <a:ext cx="6148291" cy="647595"/>
        </a:xfrm>
        <a:prstGeom prst="roundRect">
          <a:avLst/>
        </a:prstGeom>
        <a:solidFill>
          <a:schemeClr val="accent2">
            <a:hueOff val="5135"/>
            <a:satOff val="-2319"/>
            <a:lumOff val="19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5,000 organizations and businesses</a:t>
          </a:r>
        </a:p>
      </dsp:txBody>
      <dsp:txXfrm>
        <a:off x="31613" y="2238819"/>
        <a:ext cx="6085065" cy="584369"/>
      </dsp:txXfrm>
    </dsp:sp>
    <dsp:sp modelId="{C7D0CC52-499F-4A34-BD00-C8762E5D395E}">
      <dsp:nvSpPr>
        <dsp:cNvPr id="0" name=""/>
        <dsp:cNvSpPr/>
      </dsp:nvSpPr>
      <dsp:spPr>
        <a:xfrm>
          <a:off x="0" y="2932561"/>
          <a:ext cx="6148291" cy="647595"/>
        </a:xfrm>
        <a:prstGeom prst="roundRect">
          <a:avLst/>
        </a:prstGeom>
        <a:solidFill>
          <a:schemeClr val="accent2">
            <a:hueOff val="6846"/>
            <a:satOff val="-3091"/>
            <a:lumOff val="2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5 grant program staff (1 FTE + 4PTE)</a:t>
          </a:r>
        </a:p>
      </dsp:txBody>
      <dsp:txXfrm>
        <a:off x="31613" y="2964174"/>
        <a:ext cx="6085065" cy="584369"/>
      </dsp:txXfrm>
    </dsp:sp>
    <dsp:sp modelId="{937B8A3A-1055-48EA-84C6-D78001B86EF9}">
      <dsp:nvSpPr>
        <dsp:cNvPr id="0" name=""/>
        <dsp:cNvSpPr/>
      </dsp:nvSpPr>
      <dsp:spPr>
        <a:xfrm>
          <a:off x="0" y="3657916"/>
          <a:ext cx="6148291" cy="647595"/>
        </a:xfrm>
        <a:prstGeom prst="roundRect">
          <a:avLst/>
        </a:prstGeom>
        <a:solidFill>
          <a:schemeClr val="accent2">
            <a:hueOff val="8558"/>
            <a:satOff val="-3864"/>
            <a:lumOff val="33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0 - IT hours or IT staff</a:t>
          </a:r>
        </a:p>
      </dsp:txBody>
      <dsp:txXfrm>
        <a:off x="31613" y="3689529"/>
        <a:ext cx="6085065" cy="584369"/>
      </dsp:txXfrm>
    </dsp:sp>
    <dsp:sp modelId="{CD93502D-B46E-44EE-8406-656D730CC5A7}">
      <dsp:nvSpPr>
        <dsp:cNvPr id="0" name=""/>
        <dsp:cNvSpPr/>
      </dsp:nvSpPr>
      <dsp:spPr>
        <a:xfrm>
          <a:off x="0" y="4383271"/>
          <a:ext cx="6148291" cy="647595"/>
        </a:xfrm>
        <a:prstGeom prst="roundRect">
          <a:avLst/>
        </a:prstGeom>
        <a:solidFill>
          <a:schemeClr val="accent2">
            <a:hueOff val="10269"/>
            <a:satOff val="-4637"/>
            <a:lumOff val="3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2-week development cycle</a:t>
          </a:r>
        </a:p>
      </dsp:txBody>
      <dsp:txXfrm>
        <a:off x="31613" y="4414884"/>
        <a:ext cx="6085065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F7229-601A-412D-B9EC-61B8182F8338}">
      <dsp:nvSpPr>
        <dsp:cNvPr id="0" name=""/>
        <dsp:cNvSpPr/>
      </dsp:nvSpPr>
      <dsp:spPr>
        <a:xfrm>
          <a:off x="0" y="58193"/>
          <a:ext cx="6403021" cy="1034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Power BI will crash on 32-bit platform without backup or have slow performance</a:t>
          </a:r>
        </a:p>
      </dsp:txBody>
      <dsp:txXfrm>
        <a:off x="50489" y="108682"/>
        <a:ext cx="6302043" cy="933302"/>
      </dsp:txXfrm>
    </dsp:sp>
    <dsp:sp modelId="{337E6BC2-92E0-4FBF-9E4B-38BFAFC04740}">
      <dsp:nvSpPr>
        <dsp:cNvPr id="0" name=""/>
        <dsp:cNvSpPr/>
      </dsp:nvSpPr>
      <dsp:spPr>
        <a:xfrm>
          <a:off x="0" y="1167353"/>
          <a:ext cx="6403021" cy="1034280"/>
        </a:xfrm>
        <a:prstGeom prst="roundRect">
          <a:avLst/>
        </a:prstGeom>
        <a:solidFill>
          <a:schemeClr val="accent2">
            <a:hueOff val="3423"/>
            <a:satOff val="-1546"/>
            <a:lumOff val="1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Most state computers have 32-bit MS Office platform</a:t>
          </a:r>
        </a:p>
      </dsp:txBody>
      <dsp:txXfrm>
        <a:off x="50489" y="1217842"/>
        <a:ext cx="6302043" cy="933302"/>
      </dsp:txXfrm>
    </dsp:sp>
    <dsp:sp modelId="{E3B064C5-5B27-4286-8C41-46C1DD2E334B}">
      <dsp:nvSpPr>
        <dsp:cNvPr id="0" name=""/>
        <dsp:cNvSpPr/>
      </dsp:nvSpPr>
      <dsp:spPr>
        <a:xfrm>
          <a:off x="0" y="2276513"/>
          <a:ext cx="6403021" cy="1034280"/>
        </a:xfrm>
        <a:prstGeom prst="roundRect">
          <a:avLst/>
        </a:prstGeom>
        <a:solidFill>
          <a:schemeClr val="accent2">
            <a:hueOff val="6846"/>
            <a:satOff val="-3091"/>
            <a:lumOff val="2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Conversion to 64-bit MS Office is easy unless you have legacy systems that require 32-Bit</a:t>
          </a:r>
        </a:p>
      </dsp:txBody>
      <dsp:txXfrm>
        <a:off x="50489" y="2327002"/>
        <a:ext cx="6302043" cy="933302"/>
      </dsp:txXfrm>
    </dsp:sp>
    <dsp:sp modelId="{E2F2ED34-4435-4EA0-B8C8-17F6439B83D7}">
      <dsp:nvSpPr>
        <dsp:cNvPr id="0" name=""/>
        <dsp:cNvSpPr/>
      </dsp:nvSpPr>
      <dsp:spPr>
        <a:xfrm>
          <a:off x="0" y="3385673"/>
          <a:ext cx="6403021" cy="1034280"/>
        </a:xfrm>
        <a:prstGeom prst="roundRect">
          <a:avLst/>
        </a:prstGeom>
        <a:solidFill>
          <a:schemeClr val="accent2">
            <a:hueOff val="10269"/>
            <a:satOff val="-4637"/>
            <a:lumOff val="3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64-bit provides improved functionality with large datasets and improved stability overall</a:t>
          </a:r>
          <a:endParaRPr lang="en-US" sz="2600" kern="1200" dirty="0"/>
        </a:p>
      </dsp:txBody>
      <dsp:txXfrm>
        <a:off x="50489" y="3436162"/>
        <a:ext cx="6302043" cy="933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F7229-601A-412D-B9EC-61B8182F8338}">
      <dsp:nvSpPr>
        <dsp:cNvPr id="0" name=""/>
        <dsp:cNvSpPr/>
      </dsp:nvSpPr>
      <dsp:spPr>
        <a:xfrm>
          <a:off x="0" y="244997"/>
          <a:ext cx="6553977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Design your own template</a:t>
          </a:r>
        </a:p>
      </dsp:txBody>
      <dsp:txXfrm>
        <a:off x="31613" y="276610"/>
        <a:ext cx="6490751" cy="584369"/>
      </dsp:txXfrm>
    </dsp:sp>
    <dsp:sp modelId="{337E6BC2-92E0-4FBF-9E4B-38BFAFC04740}">
      <dsp:nvSpPr>
        <dsp:cNvPr id="0" name=""/>
        <dsp:cNvSpPr/>
      </dsp:nvSpPr>
      <dsp:spPr>
        <a:xfrm>
          <a:off x="0" y="970352"/>
          <a:ext cx="6553977" cy="647595"/>
        </a:xfrm>
        <a:prstGeom prst="roundRect">
          <a:avLst/>
        </a:prstGeom>
        <a:solidFill>
          <a:schemeClr val="accent2">
            <a:hueOff val="5135"/>
            <a:satOff val="-2319"/>
            <a:lumOff val="19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Use agency theme and colors</a:t>
          </a:r>
        </a:p>
      </dsp:txBody>
      <dsp:txXfrm>
        <a:off x="31613" y="1001965"/>
        <a:ext cx="6490751" cy="584369"/>
      </dsp:txXfrm>
    </dsp:sp>
    <dsp:sp modelId="{E3B064C5-5B27-4286-8C41-46C1DD2E334B}">
      <dsp:nvSpPr>
        <dsp:cNvPr id="0" name=""/>
        <dsp:cNvSpPr/>
      </dsp:nvSpPr>
      <dsp:spPr>
        <a:xfrm>
          <a:off x="0" y="1695708"/>
          <a:ext cx="6553977" cy="647595"/>
        </a:xfrm>
        <a:prstGeom prst="roundRect">
          <a:avLst/>
        </a:prstGeom>
        <a:solidFill>
          <a:schemeClr val="accent2">
            <a:hueOff val="10269"/>
            <a:satOff val="-4637"/>
            <a:lumOff val="3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What to include in the template:</a:t>
          </a:r>
        </a:p>
      </dsp:txBody>
      <dsp:txXfrm>
        <a:off x="31613" y="1727321"/>
        <a:ext cx="6490751" cy="584369"/>
      </dsp:txXfrm>
    </dsp:sp>
    <dsp:sp modelId="{AB080242-5C93-413D-B563-51D2517EE683}">
      <dsp:nvSpPr>
        <dsp:cNvPr id="0" name=""/>
        <dsp:cNvSpPr/>
      </dsp:nvSpPr>
      <dsp:spPr>
        <a:xfrm>
          <a:off x="0" y="2343303"/>
          <a:ext cx="6553977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8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Custom Date Table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Supporting Lookup, Reference and List tables (agency units, offices, Oregon/US zip codes, counties, geocodes, etc.)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DAX measures and calculations examples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PowerQuery</a:t>
          </a:r>
          <a:r>
            <a:rPr lang="en-US" sz="2100" kern="1200" dirty="0"/>
            <a:t> custom functions and re-usable transformation steps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Custom Connectors to outside databases and datasets</a:t>
          </a:r>
        </a:p>
      </dsp:txBody>
      <dsp:txXfrm>
        <a:off x="0" y="2343303"/>
        <a:ext cx="6553977" cy="2682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2E03B-6FC3-402E-8BEF-645471080285}">
      <dsp:nvSpPr>
        <dsp:cNvPr id="0" name=""/>
        <dsp:cNvSpPr/>
      </dsp:nvSpPr>
      <dsp:spPr>
        <a:xfrm>
          <a:off x="0" y="476928"/>
          <a:ext cx="7471881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Think through the design of your Data Model </a:t>
          </a:r>
          <a:r>
            <a:rPr lang="en-US" sz="2000" u="sng" kern="1200" dirty="0"/>
            <a:t>before</a:t>
          </a:r>
          <a:r>
            <a:rPr lang="en-US" sz="2000" kern="1200" dirty="0"/>
            <a:t> creating PBI file</a:t>
          </a:r>
        </a:p>
      </dsp:txBody>
      <dsp:txXfrm>
        <a:off x="38784" y="515712"/>
        <a:ext cx="7394313" cy="716935"/>
      </dsp:txXfrm>
    </dsp:sp>
    <dsp:sp modelId="{6480FE65-EE31-49D8-94EA-77D4A2EF106E}">
      <dsp:nvSpPr>
        <dsp:cNvPr id="0" name=""/>
        <dsp:cNvSpPr/>
      </dsp:nvSpPr>
      <dsp:spPr>
        <a:xfrm>
          <a:off x="0" y="1329031"/>
          <a:ext cx="7471881" cy="794503"/>
        </a:xfrm>
        <a:prstGeom prst="roundRect">
          <a:avLst/>
        </a:prstGeom>
        <a:solidFill>
          <a:schemeClr val="accent2">
            <a:hueOff val="2054"/>
            <a:satOff val="-927"/>
            <a:lumOff val="7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datasets which can be re-used and place them strategically</a:t>
          </a:r>
        </a:p>
      </dsp:txBody>
      <dsp:txXfrm>
        <a:off x="38784" y="1367815"/>
        <a:ext cx="7394313" cy="716935"/>
      </dsp:txXfrm>
    </dsp:sp>
    <dsp:sp modelId="{2F0CDBAF-D827-4EC0-A034-E72047EC6432}">
      <dsp:nvSpPr>
        <dsp:cNvPr id="0" name=""/>
        <dsp:cNvSpPr/>
      </dsp:nvSpPr>
      <dsp:spPr>
        <a:xfrm>
          <a:off x="0" y="2181134"/>
          <a:ext cx="7471881" cy="794503"/>
        </a:xfrm>
        <a:prstGeom prst="roundRect">
          <a:avLst/>
        </a:prstGeom>
        <a:solidFill>
          <a:schemeClr val="accent2">
            <a:hueOff val="4108"/>
            <a:satOff val="-1855"/>
            <a:lumOff val="15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Research Power Automate capabilities to see if you can automate data flow, updates and incremental refreshes</a:t>
          </a:r>
        </a:p>
      </dsp:txBody>
      <dsp:txXfrm>
        <a:off x="38784" y="2219918"/>
        <a:ext cx="7394313" cy="716935"/>
      </dsp:txXfrm>
    </dsp:sp>
    <dsp:sp modelId="{67A51249-2238-4219-99F3-226B30FFE43C}">
      <dsp:nvSpPr>
        <dsp:cNvPr id="0" name=""/>
        <dsp:cNvSpPr/>
      </dsp:nvSpPr>
      <dsp:spPr>
        <a:xfrm>
          <a:off x="0" y="3033237"/>
          <a:ext cx="7471881" cy="794503"/>
        </a:xfrm>
        <a:prstGeom prst="roundRect">
          <a:avLst/>
        </a:prstGeom>
        <a:solidFill>
          <a:schemeClr val="accent2">
            <a:hueOff val="6162"/>
            <a:satOff val="-2782"/>
            <a:lumOff val="23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input: Microsoft Lists, Microsoft Forms, </a:t>
          </a:r>
          <a:r>
            <a:rPr lang="en-US" sz="2000" kern="1200" dirty="0" err="1"/>
            <a:t>Smartsheets</a:t>
          </a:r>
          <a:r>
            <a:rPr lang="en-US" sz="2000" kern="1200" dirty="0"/>
            <a:t>, JotForm, etc. Platforms must be able to integrate with PBI or Power Automate. </a:t>
          </a:r>
        </a:p>
      </dsp:txBody>
      <dsp:txXfrm>
        <a:off x="38784" y="3072021"/>
        <a:ext cx="7394313" cy="716935"/>
      </dsp:txXfrm>
    </dsp:sp>
    <dsp:sp modelId="{7A7AF555-E3A2-4D2D-AFBF-4632DFCD69D2}">
      <dsp:nvSpPr>
        <dsp:cNvPr id="0" name=""/>
        <dsp:cNvSpPr/>
      </dsp:nvSpPr>
      <dsp:spPr>
        <a:xfrm>
          <a:off x="0" y="3885340"/>
          <a:ext cx="7471881" cy="794503"/>
        </a:xfrm>
        <a:prstGeom prst="roundRect">
          <a:avLst/>
        </a:prstGeom>
        <a:solidFill>
          <a:schemeClr val="accent2">
            <a:hueOff val="8216"/>
            <a:satOff val="-3710"/>
            <a:lumOff val="31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Design Star Schema Models in PBI with Dimension and Fact tables</a:t>
          </a:r>
        </a:p>
      </dsp:txBody>
      <dsp:txXfrm>
        <a:off x="38784" y="3924124"/>
        <a:ext cx="7394313" cy="716935"/>
      </dsp:txXfrm>
    </dsp:sp>
    <dsp:sp modelId="{1E9C17D9-F701-40EC-9C97-B6BA28E037F6}">
      <dsp:nvSpPr>
        <dsp:cNvPr id="0" name=""/>
        <dsp:cNvSpPr/>
      </dsp:nvSpPr>
      <dsp:spPr>
        <a:xfrm>
          <a:off x="0" y="4737443"/>
          <a:ext cx="7471881" cy="794503"/>
        </a:xfrm>
        <a:prstGeom prst="roundRect">
          <a:avLst/>
        </a:prstGeom>
        <a:solidFill>
          <a:schemeClr val="accent2">
            <a:hueOff val="10269"/>
            <a:satOff val="-4637"/>
            <a:lumOff val="3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Pay attention to appropriate relationships between each table in the model</a:t>
          </a:r>
        </a:p>
      </dsp:txBody>
      <dsp:txXfrm>
        <a:off x="38784" y="4776227"/>
        <a:ext cx="7394313" cy="716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2E03B-6FC3-402E-8BEF-645471080285}">
      <dsp:nvSpPr>
        <dsp:cNvPr id="0" name=""/>
        <dsp:cNvSpPr/>
      </dsp:nvSpPr>
      <dsp:spPr>
        <a:xfrm>
          <a:off x="0" y="603303"/>
          <a:ext cx="7471881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Load only necessary data on refresh, disable load for temporary tables.</a:t>
          </a:r>
        </a:p>
      </dsp:txBody>
      <dsp:txXfrm>
        <a:off x="36845" y="640148"/>
        <a:ext cx="7398191" cy="681087"/>
      </dsp:txXfrm>
    </dsp:sp>
    <dsp:sp modelId="{AC9F4009-DBB3-4464-929F-95FDF05D7500}">
      <dsp:nvSpPr>
        <dsp:cNvPr id="0" name=""/>
        <dsp:cNvSpPr/>
      </dsp:nvSpPr>
      <dsp:spPr>
        <a:xfrm>
          <a:off x="0" y="1412801"/>
          <a:ext cx="7471881" cy="754777"/>
        </a:xfrm>
        <a:prstGeom prst="roundRect">
          <a:avLst/>
        </a:prstGeom>
        <a:solidFill>
          <a:schemeClr val="accent2">
            <a:hueOff val="2054"/>
            <a:satOff val="-927"/>
            <a:lumOff val="7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Control with </a:t>
          </a:r>
          <a:r>
            <a:rPr lang="en-US" sz="1900" kern="1200" dirty="0" err="1"/>
            <a:t>PowerQuery</a:t>
          </a:r>
          <a:r>
            <a:rPr lang="en-US" sz="1900" kern="1200" dirty="0"/>
            <a:t> the amount of data limiting to only what you need. Expand later if you need more.</a:t>
          </a:r>
        </a:p>
      </dsp:txBody>
      <dsp:txXfrm>
        <a:off x="36845" y="1449646"/>
        <a:ext cx="7398191" cy="681087"/>
      </dsp:txXfrm>
    </dsp:sp>
    <dsp:sp modelId="{5F3865E0-5FF3-432B-AC99-2AC355F20404}">
      <dsp:nvSpPr>
        <dsp:cNvPr id="0" name=""/>
        <dsp:cNvSpPr/>
      </dsp:nvSpPr>
      <dsp:spPr>
        <a:xfrm>
          <a:off x="0" y="2222299"/>
          <a:ext cx="7471881" cy="754777"/>
        </a:xfrm>
        <a:prstGeom prst="roundRect">
          <a:avLst/>
        </a:prstGeom>
        <a:solidFill>
          <a:schemeClr val="accent2">
            <a:hueOff val="4108"/>
            <a:satOff val="-1855"/>
            <a:lumOff val="15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Utilize “Reference” feature to copy a table instead of “Duplicate”</a:t>
          </a:r>
        </a:p>
      </dsp:txBody>
      <dsp:txXfrm>
        <a:off x="36845" y="2259144"/>
        <a:ext cx="7398191" cy="681087"/>
      </dsp:txXfrm>
    </dsp:sp>
    <dsp:sp modelId="{4997F7E6-5E77-4D80-BDE4-78DF2C7734AA}">
      <dsp:nvSpPr>
        <dsp:cNvPr id="0" name=""/>
        <dsp:cNvSpPr/>
      </dsp:nvSpPr>
      <dsp:spPr>
        <a:xfrm>
          <a:off x="0" y="3031797"/>
          <a:ext cx="7471881" cy="754777"/>
        </a:xfrm>
        <a:prstGeom prst="roundRect">
          <a:avLst/>
        </a:prstGeom>
        <a:solidFill>
          <a:schemeClr val="accent2">
            <a:hueOff val="6162"/>
            <a:satOff val="-2782"/>
            <a:lumOff val="23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Create Last Refresh Date stamp on your dashboard pages</a:t>
          </a:r>
        </a:p>
      </dsp:txBody>
      <dsp:txXfrm>
        <a:off x="36845" y="3068642"/>
        <a:ext cx="7398191" cy="681087"/>
      </dsp:txXfrm>
    </dsp:sp>
    <dsp:sp modelId="{8FF6C08D-9EC4-4040-A53C-787ED85A24E8}">
      <dsp:nvSpPr>
        <dsp:cNvPr id="0" name=""/>
        <dsp:cNvSpPr/>
      </dsp:nvSpPr>
      <dsp:spPr>
        <a:xfrm>
          <a:off x="0" y="3841295"/>
          <a:ext cx="7471881" cy="754777"/>
        </a:xfrm>
        <a:prstGeom prst="roundRect">
          <a:avLst/>
        </a:prstGeom>
        <a:solidFill>
          <a:schemeClr val="accent2">
            <a:hueOff val="8216"/>
            <a:satOff val="-3710"/>
            <a:lumOff val="31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Create custom “Reset” button to reset all visuals and filters to initial state after users interact with the dashboard. Use Bookmark + Action (On click).</a:t>
          </a:r>
        </a:p>
      </dsp:txBody>
      <dsp:txXfrm>
        <a:off x="36845" y="3878140"/>
        <a:ext cx="7398191" cy="681087"/>
      </dsp:txXfrm>
    </dsp:sp>
    <dsp:sp modelId="{579328E1-95C6-4BED-9EF3-67257A15DDA6}">
      <dsp:nvSpPr>
        <dsp:cNvPr id="0" name=""/>
        <dsp:cNvSpPr/>
      </dsp:nvSpPr>
      <dsp:spPr>
        <a:xfrm>
          <a:off x="0" y="4650793"/>
          <a:ext cx="7471881" cy="754777"/>
        </a:xfrm>
        <a:prstGeom prst="roundRect">
          <a:avLst/>
        </a:prstGeom>
        <a:solidFill>
          <a:schemeClr val="accent2">
            <a:hueOff val="10269"/>
            <a:satOff val="-4637"/>
            <a:lumOff val="3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Avoid multiple filter functionality on dashboards. Use sync/</a:t>
          </a:r>
          <a:r>
            <a:rPr lang="en-US" sz="1900" kern="1200" dirty="0" err="1"/>
            <a:t>unsync</a:t>
          </a:r>
          <a:r>
            <a:rPr lang="en-US" sz="1900" kern="1200" dirty="0"/>
            <a:t> feature for filters and visuals – not everything needs to be synchronized</a:t>
          </a:r>
        </a:p>
      </dsp:txBody>
      <dsp:txXfrm>
        <a:off x="36845" y="4687638"/>
        <a:ext cx="7398191" cy="681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53772-7A00-1660-8DD6-925E18C0A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2023 CxCOE BI-WEEKLY PROJECT STATUS REPORT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7DD28-3886-83C2-6CB1-CD9C8A4E80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95E8-E834-49CD-A122-F77077D9360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19EA9-23EB-27E4-6838-6AB5F3760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9BA39-589D-E09E-2B9E-C70B17E9F3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76995-C2C2-4F43-ACFA-210AB3500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952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2023 CxCOE BI-WEEKLY PROJECT STATUS REPORT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8D1C7-9CBE-4284-9C7C-CF60303AD4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59DCC-177F-4C18-ADC2-707110EBB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924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78402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340837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254670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2286729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530563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345277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9DCC-177F-4C18-ADC2-707110EBBBB1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FEDB3A9-7605-639A-56D4-612442AC1F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2023 CxCOE BI-WEEKLY PROJECT STATUS REPORT</a:t>
            </a:r>
          </a:p>
        </p:txBody>
      </p:sp>
    </p:spTree>
    <p:extLst>
      <p:ext uri="{BB962C8B-B14F-4D97-AF65-F5344CB8AC3E}">
        <p14:creationId xmlns:p14="http://schemas.microsoft.com/office/powerpoint/2010/main" val="201961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6D3D-F0EA-4627-A4E3-4ED3145D9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19974-497C-47E5-B637-C345F0BE4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6997B-3775-431D-921E-FB30CCDF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724B-829D-4DA5-83BB-B00D4308258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8FFB-ABC0-492F-8830-153E8CE6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0B276-CB50-4C8D-9C7D-074907DE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7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CA86-A4D4-4ECF-A400-766E3F4E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A8F98-17C3-4816-8D29-294E5BC34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A6FE2-D465-419D-B73C-7584475A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3334-2FD6-4EA2-A0A8-348DDB2F7159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27AFA-EE5A-4BAB-8555-F7AD4E0D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82BE-E04A-4C18-BA0E-7C7337BD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27450-A26B-496C-91F3-70BBD3FE4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72827-C9DF-4BBE-B3A6-96DDE71A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CA968-6B09-49A6-A321-8BB8EBC3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737E-0BA9-48DA-84A1-A1B41DD3E41E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A27DA-A103-4BE6-90F1-8B4D2A8A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219D-CD71-4FED-9681-C1D4F81A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80E3-99B2-46AE-8D55-1413516F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C196-7817-400B-B24C-127BD3668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6C0DA-A342-419F-A8FF-11C1C128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B2C-DC46-4936-BD74-6288B42C0449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EF86D-3D7F-4B84-A14C-1364171B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4226D-EDE2-421D-AD56-A6EA7F25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6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35381-98D8-4370-8616-5D2867D5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3E8B0-1588-4671-BEB3-ACBFD1A22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1F74-4EF6-4590-BFAA-B4BCAF02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ADA3-4D15-4A10-9E50-6954C4966DBF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5B1A-F2E6-4083-B738-C4C80D69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81ADF-7127-436B-B383-6853AA53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3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4D36E-A6F7-4D8A-9345-DF0D974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0060D-EAB3-4B28-9FC5-48F501150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411F8-66B9-44F9-9B05-083507997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C9564-ADE2-47D7-9780-41C32E69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9BB-5CA7-4DCF-88BD-6AF0EA4E951E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14FA0-0E54-48C5-A8E3-98FA3D39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EFA09-35BF-40C2-A00F-93528D77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1EEB-89AA-4454-8036-7B310370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30EF1-03E8-4FE2-B82D-FF1FC58EA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580AA-506A-4DD4-A139-85C501E3E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69BCD2-99E4-43C9-B547-2EE3777E8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FB3D22-CBEC-4D83-8C9F-3F7C31093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E711B1-CA7B-4651-9B54-9EFCA5B4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46A8-D818-41FB-9C90-BF266CD359CD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17D45-DB0A-497C-B636-B0C95851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AA01F-6907-43F5-A13D-632953ED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BAF-CDF8-4628-9885-92AECFA7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065D5-1954-435A-A35A-9DF99559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5D45-D69A-49EF-A4FB-B391E7CA618F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95064-203C-4FA9-A8F6-A323E91C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1EFCA-51C1-4C31-8B9F-903CB9FA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4BB34-27EC-4541-9A91-8C411188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9B87-64B1-4C39-B50A-9BC3869E68A2}" type="datetime1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4D303-DAB3-4B74-AE52-B12EA9CC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0BE41-A9D5-425D-B754-E98E73D4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7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E3D1-0804-4C4E-8C27-6163CDDA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3B70-84BB-473A-88FC-A9927B0A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AA785-35A1-4781-94E5-7C0BE8F0D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C0525-3F1F-4618-B6C0-0BFD9110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2B03-ABE3-4230-8156-897771114C83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F1AC0-07EA-422D-89FE-847DFD97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21261-FDA7-4688-A7C7-5DA8EADD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2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ACCF-11D1-43F2-BC0D-BD057A26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A178D-8BDF-4A61-B7A4-F0A92343E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75DBC-1929-4415-AC83-ECC38E34E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70EAF-838B-41D9-AD15-70778354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953-55F1-41E7-AD98-01A611CAD663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EFE9E-A088-4DB6-93FA-08462B20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PBI Basics - Lessons Learned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F0148-1968-4AF6-ABA5-D34FE741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153F3-9C64-413E-A391-7B55408D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F689B-B2E0-4A62-9C31-FF484B5C7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AA84-EDDB-42FD-9C9F-8A45EF701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FF3B-717C-4B1F-9383-F32F34152DC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632E7-F592-4A2F-9EF9-487F2BB15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PBI Basics - Lessons Learned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12587-F954-4D4C-AAC8-AE5917132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9467-D475-44BA-A6A1-CAD0337F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sv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11.png"/><Relationship Id="rId5" Type="http://schemas.openxmlformats.org/officeDocument/2006/relationships/diagramData" Target="../diagrams/data2.xml"/><Relationship Id="rId10" Type="http://schemas.openxmlformats.org/officeDocument/2006/relationships/image" Target="../media/image10.png"/><Relationship Id="rId4" Type="http://schemas.openxmlformats.org/officeDocument/2006/relationships/image" Target="../media/image9.sv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2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3.sv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4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5.sv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6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7.sv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microsoft.com/en-us/training/powerplatform/power-bi?WT.mc_id=powerbi_landingpage-docs-link" TargetMode="External"/><Relationship Id="rId13" Type="http://schemas.openxmlformats.org/officeDocument/2006/relationships/hyperlink" Target="https://www.sqlbi.com/tools/contoso-data-generator/" TargetMode="External"/><Relationship Id="rId18" Type="http://schemas.openxmlformats.org/officeDocument/2006/relationships/hyperlink" Target="https://radacad.com/power-bi-development-best-practices" TargetMode="External"/><Relationship Id="rId3" Type="http://schemas.openxmlformats.org/officeDocument/2006/relationships/image" Target="../media/image18.png"/><Relationship Id="rId21" Type="http://schemas.openxmlformats.org/officeDocument/2006/relationships/hyperlink" Target="https://www.meetup.com/portland-power-bi-user-group/" TargetMode="External"/><Relationship Id="rId7" Type="http://schemas.openxmlformats.org/officeDocument/2006/relationships/hyperlink" Target="https://powerbi.microsoft.com/en-us/diad/" TargetMode="External"/><Relationship Id="rId12" Type="http://schemas.openxmlformats.org/officeDocument/2006/relationships/hyperlink" Target="https://www.sqlbi.com/tools/" TargetMode="External"/><Relationship Id="rId17" Type="http://schemas.openxmlformats.org/officeDocument/2006/relationships/hyperlink" Target="https://www.sqlbi.com/books/introducing-microsoft-power-bi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x.do/" TargetMode="External"/><Relationship Id="rId20" Type="http://schemas.openxmlformats.org/officeDocument/2006/relationships/hyperlink" Target="https://learn.microsoft.com/en-us/power-bi/connect-data/desktop-sharepoint-online-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x.org/learn/power-bi/davidson-college-analyzing-and-visualizing-data-with-power-bi?index=product&amp;queryID=42cb6cdbf5f58cf7848144ba07440c36&amp;position=1&amp;results_level=first-level-results&amp;term=power+bi&amp;objectID=course-aad55b53-a751-4e24-840e-131a3e9ba466&amp;campaign=Analyzing+and+Visualizing+Data+with+Power+BI&amp;source=edX&amp;product_category=course&amp;placement_url=https%3A%2F%2Fwww.edx.org%2Fsearch" TargetMode="External"/><Relationship Id="rId11" Type="http://schemas.openxmlformats.org/officeDocument/2006/relationships/hyperlink" Target="https://www.sqlbi.com/tv/" TargetMode="External"/><Relationship Id="rId5" Type="http://schemas.openxmlformats.org/officeDocument/2006/relationships/hyperlink" Target="https://azure.microsoft.com/en-us/blog/introducing-microsoft-fabric-data-analytics-for-the-era-of-ai/" TargetMode="External"/><Relationship Id="rId15" Type="http://schemas.openxmlformats.org/officeDocument/2006/relationships/hyperlink" Target="https://www.sqlbi.com/tools/dax-formatter/" TargetMode="External"/><Relationship Id="rId10" Type="http://schemas.openxmlformats.org/officeDocument/2006/relationships/hyperlink" Target="https://ignite.microsoft.com/en-US/home?wt.mc_ID=ignite2023_esc_corp_bn_oo_docsbanner_bigdocsbanner_mslearn" TargetMode="External"/><Relationship Id="rId19" Type="http://schemas.openxmlformats.org/officeDocument/2006/relationships/hyperlink" Target="https://www.youtube.com/@CurbalEN" TargetMode="External"/><Relationship Id="rId4" Type="http://schemas.openxmlformats.org/officeDocument/2006/relationships/image" Target="../media/image19.svg"/><Relationship Id="rId9" Type="http://schemas.openxmlformats.org/officeDocument/2006/relationships/hyperlink" Target="https://ignite.microsoft.com/en-US/home" TargetMode="External"/><Relationship Id="rId14" Type="http://schemas.openxmlformats.org/officeDocument/2006/relationships/hyperlink" Target="https://www.sqlbi.com/tools/dax-date-templat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D136-909F-4436-9D9B-7C1B8F8C8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2300" y="1093788"/>
            <a:ext cx="8182353" cy="2967208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Power BI basics – lessons learned</a:t>
            </a:r>
            <a:endParaRPr lang="en-US" sz="4400" dirty="0">
              <a:cs typeface="Calibri Light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E626B20-55A9-438E-BBD3-9E49CE672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6826" y="4619624"/>
            <a:ext cx="6270878" cy="144780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1800" dirty="0"/>
              <a:t>December 14, 2023</a:t>
            </a:r>
            <a:endParaRPr lang="en-US" sz="1800" dirty="0">
              <a:cs typeface="Calibri"/>
            </a:endParaRPr>
          </a:p>
          <a:p>
            <a:pPr algn="r"/>
            <a:r>
              <a:rPr lang="en-US" sz="1800" dirty="0"/>
              <a:t>Roman Kultajev</a:t>
            </a:r>
          </a:p>
          <a:p>
            <a:pPr algn="r"/>
            <a:r>
              <a:rPr lang="en-US" sz="1800" dirty="0">
                <a:cs typeface="Calibri"/>
              </a:rPr>
              <a:t>CX Strategy, Systems and Data Analytics</a:t>
            </a:r>
          </a:p>
          <a:p>
            <a:pPr algn="r"/>
            <a:r>
              <a:rPr lang="en-US" sz="1800" dirty="0">
                <a:cs typeface="Calibri"/>
              </a:rPr>
              <a:t>roman.kultajev@dor.oregon.gov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0339A1-F963-410D-975A-DE942D760591}"/>
              </a:ext>
            </a:extLst>
          </p:cNvPr>
          <p:cNvGrpSpPr/>
          <p:nvPr/>
        </p:nvGrpSpPr>
        <p:grpSpPr>
          <a:xfrm>
            <a:off x="697230" y="4171950"/>
            <a:ext cx="10835640" cy="320040"/>
            <a:chOff x="697230" y="4171950"/>
            <a:chExt cx="10835640" cy="32004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DB087A8-F80B-4DC2-9F63-7DF17CDE6D82}"/>
                </a:ext>
              </a:extLst>
            </p:cNvPr>
            <p:cNvSpPr/>
            <p:nvPr/>
          </p:nvSpPr>
          <p:spPr>
            <a:xfrm>
              <a:off x="697230" y="4171950"/>
              <a:ext cx="108356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CFB20EE-555D-4A11-932D-3D68788458D8}"/>
                </a:ext>
              </a:extLst>
            </p:cNvPr>
            <p:cNvSpPr/>
            <p:nvPr/>
          </p:nvSpPr>
          <p:spPr>
            <a:xfrm>
              <a:off x="838197" y="4303733"/>
              <a:ext cx="10506456" cy="548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yellow bar chart with black background">
            <a:extLst>
              <a:ext uri="{FF2B5EF4-FFF2-40B4-BE49-F238E27FC236}">
                <a16:creationId xmlns:a16="http://schemas.microsoft.com/office/drawing/2014/main" id="{491D5B8C-84EE-2718-E743-141580420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7" y="1093788"/>
            <a:ext cx="2469140" cy="138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6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759757"/>
          </a:xfrm>
        </p:spPr>
        <p:txBody>
          <a:bodyPr anchor="b">
            <a:normAutofit/>
          </a:bodyPr>
          <a:lstStyle/>
          <a:p>
            <a:pPr algn="r"/>
            <a:r>
              <a:rPr lang="en-US" sz="3600" dirty="0">
                <a:solidFill>
                  <a:srgbClr val="FFFFFF"/>
                </a:solidFill>
              </a:rPr>
              <a:t>Power BI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use case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  <a:cs typeface="Calibri Light"/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/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Grant management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4" y="6455663"/>
            <a:ext cx="475436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dirty="0">
                <a:solidFill>
                  <a:schemeClr val="tx1"/>
                </a:solidFill>
              </a:rPr>
              <a:t>PBI Basics - Lessons Learned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Adhesive Bandage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BBCACE-D21B-74FE-F596-182FFA3C6980}"/>
              </a:ext>
            </a:extLst>
          </p:cNvPr>
          <p:cNvSpPr/>
          <p:nvPr/>
        </p:nvSpPr>
        <p:spPr>
          <a:xfrm>
            <a:off x="6777754" y="1714500"/>
            <a:ext cx="3053458" cy="472820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Power BI – Power Automate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Grant formula dev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Application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Award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Agreement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W-9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Payee validation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Payment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Budget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Reporting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" name="Picture 15" descr="A black background with a black square">
            <a:extLst>
              <a:ext uri="{FF2B5EF4-FFF2-40B4-BE49-F238E27FC236}">
                <a16:creationId xmlns:a16="http://schemas.microsoft.com/office/drawing/2014/main" id="{D72F6A6D-354C-CBD2-3B03-D9FCA701FC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593" y="5497605"/>
            <a:ext cx="693467" cy="721863"/>
          </a:xfrm>
          <a:prstGeom prst="rect">
            <a:avLst/>
          </a:prstGeom>
        </p:spPr>
      </p:pic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489383BA-DC7A-D87E-56BE-F10A3A3258FA}"/>
              </a:ext>
            </a:extLst>
          </p:cNvPr>
          <p:cNvSpPr/>
          <p:nvPr/>
        </p:nvSpPr>
        <p:spPr>
          <a:xfrm>
            <a:off x="4327821" y="1361388"/>
            <a:ext cx="1980230" cy="1393613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SurveyMonkey Apply</a:t>
            </a:r>
          </a:p>
          <a:p>
            <a:r>
              <a:rPr lang="en-US" dirty="0"/>
              <a:t>Application portal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F8B137B-BB33-D472-72BF-0D93846D9E4A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6308051" y="2058195"/>
            <a:ext cx="469695" cy="72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8E9F48F5-7F4A-9E2F-FD4A-A78D54220B47}"/>
              </a:ext>
            </a:extLst>
          </p:cNvPr>
          <p:cNvSpPr/>
          <p:nvPr/>
        </p:nvSpPr>
        <p:spPr>
          <a:xfrm>
            <a:off x="4327821" y="3000374"/>
            <a:ext cx="1980231" cy="2284729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Smartsheets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Case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Vendor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Payment Management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AFE6681-8489-D945-8987-4B827D31A310}"/>
              </a:ext>
            </a:extLst>
          </p:cNvPr>
          <p:cNvCxnSpPr>
            <a:cxnSpLocks/>
            <a:stCxn id="22" idx="3"/>
            <a:endCxn id="12" idx="1"/>
          </p:cNvCxnSpPr>
          <p:nvPr/>
        </p:nvCxnSpPr>
        <p:spPr>
          <a:xfrm flipV="1">
            <a:off x="6308052" y="4078605"/>
            <a:ext cx="469702" cy="641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8A966384-14D9-9367-FB1F-59B4737A1AB6}"/>
              </a:ext>
            </a:extLst>
          </p:cNvPr>
          <p:cNvSpPr/>
          <p:nvPr/>
        </p:nvSpPr>
        <p:spPr>
          <a:xfrm>
            <a:off x="4295008" y="5497605"/>
            <a:ext cx="1980230" cy="920846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DocuSign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W-9s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069E9CF-6861-CA5F-52AD-67B03F7863BF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6275238" y="5233642"/>
            <a:ext cx="502508" cy="724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ylinder 50">
            <a:extLst>
              <a:ext uri="{FF2B5EF4-FFF2-40B4-BE49-F238E27FC236}">
                <a16:creationId xmlns:a16="http://schemas.microsoft.com/office/drawing/2014/main" id="{1C99E560-6EED-B310-6795-8D76FC7E5521}"/>
              </a:ext>
            </a:extLst>
          </p:cNvPr>
          <p:cNvSpPr/>
          <p:nvPr/>
        </p:nvSpPr>
        <p:spPr>
          <a:xfrm>
            <a:off x="10408230" y="3731798"/>
            <a:ext cx="1543050" cy="54292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SOS - Business</a:t>
            </a:r>
          </a:p>
        </p:txBody>
      </p:sp>
      <p:sp>
        <p:nvSpPr>
          <p:cNvPr id="52" name="Cylinder 51">
            <a:extLst>
              <a:ext uri="{FF2B5EF4-FFF2-40B4-BE49-F238E27FC236}">
                <a16:creationId xmlns:a16="http://schemas.microsoft.com/office/drawing/2014/main" id="{832DEB86-A4A7-86F6-B5E7-B8A1B554F572}"/>
              </a:ext>
            </a:extLst>
          </p:cNvPr>
          <p:cNvSpPr/>
          <p:nvPr/>
        </p:nvSpPr>
        <p:spPr>
          <a:xfrm>
            <a:off x="10408230" y="1696905"/>
            <a:ext cx="1543050" cy="54292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Licensing </a:t>
            </a:r>
          </a:p>
        </p:txBody>
      </p:sp>
      <p:sp>
        <p:nvSpPr>
          <p:cNvPr id="53" name="Cylinder 52">
            <a:extLst>
              <a:ext uri="{FF2B5EF4-FFF2-40B4-BE49-F238E27FC236}">
                <a16:creationId xmlns:a16="http://schemas.microsoft.com/office/drawing/2014/main" id="{A57954AD-EFB9-85FE-8D85-81148A05E1D5}"/>
              </a:ext>
            </a:extLst>
          </p:cNvPr>
          <p:cNvSpPr/>
          <p:nvPr/>
        </p:nvSpPr>
        <p:spPr>
          <a:xfrm>
            <a:off x="10397464" y="4397939"/>
            <a:ext cx="1543050" cy="54292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Federal SAM</a:t>
            </a:r>
          </a:p>
        </p:txBody>
      </p:sp>
      <p:sp>
        <p:nvSpPr>
          <p:cNvPr id="54" name="Cylinder 53">
            <a:extLst>
              <a:ext uri="{FF2B5EF4-FFF2-40B4-BE49-F238E27FC236}">
                <a16:creationId xmlns:a16="http://schemas.microsoft.com/office/drawing/2014/main" id="{E3D149B7-3EEC-0B63-20F7-838CF0C631FB}"/>
              </a:ext>
            </a:extLst>
          </p:cNvPr>
          <p:cNvSpPr/>
          <p:nvPr/>
        </p:nvSpPr>
        <p:spPr>
          <a:xfrm>
            <a:off x="10390670" y="2376549"/>
            <a:ext cx="1543050" cy="54292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ODHS </a:t>
            </a:r>
          </a:p>
        </p:txBody>
      </p:sp>
      <p:pic>
        <p:nvPicPr>
          <p:cNvPr id="58" name="Picture 57" descr="A blue and black logo&#10;&#10;Description automatically generated">
            <a:extLst>
              <a:ext uri="{FF2B5EF4-FFF2-40B4-BE49-F238E27FC236}">
                <a16:creationId xmlns:a16="http://schemas.microsoft.com/office/drawing/2014/main" id="{3C976B73-82AD-4D0F-55E7-947BA80C34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175902" y="5570863"/>
            <a:ext cx="800630" cy="657842"/>
          </a:xfrm>
          <a:prstGeom prst="rect">
            <a:avLst/>
          </a:prstGeom>
        </p:spPr>
      </p:pic>
      <p:sp>
        <p:nvSpPr>
          <p:cNvPr id="61" name="Cylinder 60">
            <a:extLst>
              <a:ext uri="{FF2B5EF4-FFF2-40B4-BE49-F238E27FC236}">
                <a16:creationId xmlns:a16="http://schemas.microsoft.com/office/drawing/2014/main" id="{B7DF2BC9-A2B9-863A-C519-A84EC22E9064}"/>
              </a:ext>
            </a:extLst>
          </p:cNvPr>
          <p:cNvSpPr/>
          <p:nvPr/>
        </p:nvSpPr>
        <p:spPr>
          <a:xfrm>
            <a:off x="10397464" y="5064081"/>
            <a:ext cx="1543050" cy="54292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SFMS</a:t>
            </a:r>
          </a:p>
        </p:txBody>
      </p:sp>
      <p:sp>
        <p:nvSpPr>
          <p:cNvPr id="62" name="Cylinder 61">
            <a:extLst>
              <a:ext uri="{FF2B5EF4-FFF2-40B4-BE49-F238E27FC236}">
                <a16:creationId xmlns:a16="http://schemas.microsoft.com/office/drawing/2014/main" id="{4A3FEBF1-640E-96C9-AAAB-1FC67250C7FD}"/>
              </a:ext>
            </a:extLst>
          </p:cNvPr>
          <p:cNvSpPr/>
          <p:nvPr/>
        </p:nvSpPr>
        <p:spPr>
          <a:xfrm>
            <a:off x="10389261" y="3056193"/>
            <a:ext cx="1543050" cy="54292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ODE</a:t>
            </a:r>
          </a:p>
        </p:txBody>
      </p:sp>
      <p:sp>
        <p:nvSpPr>
          <p:cNvPr id="69" name="Right Brace 68">
            <a:extLst>
              <a:ext uri="{FF2B5EF4-FFF2-40B4-BE49-F238E27FC236}">
                <a16:creationId xmlns:a16="http://schemas.microsoft.com/office/drawing/2014/main" id="{4F308157-38C3-69E4-F800-9CDF6BFDFA8A}"/>
              </a:ext>
            </a:extLst>
          </p:cNvPr>
          <p:cNvSpPr/>
          <p:nvPr/>
        </p:nvSpPr>
        <p:spPr>
          <a:xfrm rot="10800000">
            <a:off x="9831212" y="1919297"/>
            <a:ext cx="505131" cy="3416243"/>
          </a:xfrm>
          <a:prstGeom prst="rightBrace">
            <a:avLst>
              <a:gd name="adj1" fmla="val 67793"/>
              <a:gd name="adj2" fmla="val 544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D88B364D-1338-65AB-6710-CC0755C6C50F}"/>
              </a:ext>
            </a:extLst>
          </p:cNvPr>
          <p:cNvSpPr/>
          <p:nvPr/>
        </p:nvSpPr>
        <p:spPr>
          <a:xfrm>
            <a:off x="10408230" y="5810250"/>
            <a:ext cx="1543050" cy="64541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Audit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F76C877-659A-C7A0-D05E-AD29A0AAA239}"/>
              </a:ext>
            </a:extLst>
          </p:cNvPr>
          <p:cNvCxnSpPr>
            <a:stCxn id="104" idx="1"/>
          </p:cNvCxnSpPr>
          <p:nvPr/>
        </p:nvCxnSpPr>
        <p:spPr>
          <a:xfrm flipH="1" flipV="1">
            <a:off x="9831212" y="5958028"/>
            <a:ext cx="577018" cy="1749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5AB09D46-508D-7A53-899E-DD81AC5A3D85}"/>
              </a:ext>
            </a:extLst>
          </p:cNvPr>
          <p:cNvSpPr txBox="1"/>
          <p:nvPr/>
        </p:nvSpPr>
        <p:spPr>
          <a:xfrm>
            <a:off x="5883243" y="219360"/>
            <a:ext cx="4842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Emergency Grant System design</a:t>
            </a:r>
          </a:p>
        </p:txBody>
      </p:sp>
    </p:spTree>
    <p:extLst>
      <p:ext uri="{BB962C8B-B14F-4D97-AF65-F5344CB8AC3E}">
        <p14:creationId xmlns:p14="http://schemas.microsoft.com/office/powerpoint/2010/main" val="258117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759757"/>
          </a:xfrm>
        </p:spPr>
        <p:txBody>
          <a:bodyPr anchor="b">
            <a:normAutofit/>
          </a:bodyPr>
          <a:lstStyle/>
          <a:p>
            <a:pPr algn="r"/>
            <a:r>
              <a:rPr lang="en-US" sz="3600" dirty="0">
                <a:solidFill>
                  <a:srgbClr val="FFFFFF"/>
                </a:solidFill>
              </a:rPr>
              <a:t>Power BI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use case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  <a:cs typeface="Calibri Light"/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/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Grant management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4" y="6455663"/>
            <a:ext cx="475436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chemeClr val="tx1"/>
                </a:solidFill>
              </a:rPr>
              <a:t>PBI Basics - Lessons Learned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Acorn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5AB09D46-508D-7A53-899E-DD81AC5A3D85}"/>
              </a:ext>
            </a:extLst>
          </p:cNvPr>
          <p:cNvSpPr txBox="1"/>
          <p:nvPr/>
        </p:nvSpPr>
        <p:spPr>
          <a:xfrm>
            <a:off x="5674925" y="488834"/>
            <a:ext cx="4866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Emergency Grant System results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F16233E-E5EF-F597-55DB-6612453228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94640"/>
              </p:ext>
            </p:extLst>
          </p:nvPr>
        </p:nvGraphicFramePr>
        <p:xfrm>
          <a:off x="4995959" y="1076326"/>
          <a:ext cx="6148291" cy="506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278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96F6D2-77B5-419A-9893-A458E9B79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3986DD-0CF0-4D39-BB85-4558A2DE1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95D114-008B-4984-8B4B-A91A25F5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23E482-A4D5-4058-84F0-A4D94BE96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D0CC52-499F-4A34-BD00-C8762E5D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7B8A3A-1055-48EA-84C6-D78001B86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93502D-B46E-44EE-8406-656D730CC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271021"/>
          </a:xfrm>
        </p:spPr>
        <p:txBody>
          <a:bodyPr anchor="b">
            <a:normAutofit fontScale="90000"/>
          </a:bodyPr>
          <a:lstStyle/>
          <a:p>
            <a:pPr algn="r"/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Power BI – Lessons Learned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64 Bit system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3" y="6455663"/>
            <a:ext cx="485914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chemeClr val="tx1"/>
                </a:solidFill>
              </a:rPr>
              <a:t>PBI Basics - Lessons Learned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Binary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EEA650F-26D1-BECD-A23A-7CEC87CA8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2163156"/>
              </p:ext>
            </p:extLst>
          </p:nvPr>
        </p:nvGraphicFramePr>
        <p:xfrm>
          <a:off x="4636454" y="1770253"/>
          <a:ext cx="6403021" cy="447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B586946A-5248-73B0-3896-A57AF02520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54" y="305690"/>
            <a:ext cx="4981575" cy="77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312C00-291E-BB8D-A904-0C6F4D5F919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68821" y="998728"/>
            <a:ext cx="5172075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300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CF7229-601A-412D-B9EC-61B8182F8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E6BC2-92E0-4FBF-9E4B-38BFAFC04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B064C5-5B27-4286-8C41-46C1DD2E3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F2ED34-4435-4EA0-B8C8-17F6439B8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271021"/>
          </a:xfrm>
        </p:spPr>
        <p:txBody>
          <a:bodyPr anchor="b">
            <a:normAutofit fontScale="90000"/>
          </a:bodyPr>
          <a:lstStyle/>
          <a:p>
            <a:pPr algn="r"/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Power BI – Lessons Learned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PBI Template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3" y="6455663"/>
            <a:ext cx="485914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chemeClr val="tx1"/>
                </a:solidFill>
              </a:rPr>
              <a:t>PBI Basics - Lessons Learned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Ui Ux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EEA650F-26D1-BECD-A23A-7CEC87CA8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62046"/>
              </p:ext>
            </p:extLst>
          </p:nvPr>
        </p:nvGraphicFramePr>
        <p:xfrm>
          <a:off x="4504547" y="586854"/>
          <a:ext cx="6553977" cy="5271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8355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CF7229-601A-412D-B9EC-61B8182F8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E6BC2-92E0-4FBF-9E4B-38BFAFC04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B064C5-5B27-4286-8C41-46C1DD2E3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080242-5C93-413D-B563-51D2517EE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271021"/>
          </a:xfrm>
        </p:spPr>
        <p:txBody>
          <a:bodyPr anchor="b">
            <a:normAutofit fontScale="90000"/>
          </a:bodyPr>
          <a:lstStyle/>
          <a:p>
            <a:pPr algn="r"/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Power BI – Lessons Learned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Data Model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3" y="6455663"/>
            <a:ext cx="485914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chemeClr val="tx1"/>
                </a:solidFill>
              </a:rPr>
              <a:t>PBI Basics - Lessons Learned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Workflow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8D7340B-C5F5-9A45-56E5-791DC10501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853650"/>
              </p:ext>
            </p:extLst>
          </p:nvPr>
        </p:nvGraphicFramePr>
        <p:xfrm>
          <a:off x="4367694" y="409575"/>
          <a:ext cx="7471881" cy="600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098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82E03B-6FC3-402E-8BEF-64547108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80FE65-EE31-49D8-94EA-77D4A2EF1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0CDBAF-D827-4EC0-A034-E72047EC6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A51249-2238-4219-99F3-226B30FF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7AF555-E3A2-4D2D-AFBF-4632DFCD6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9C17D9-F701-40EC-9C97-B6BA28E03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271021"/>
          </a:xfrm>
        </p:spPr>
        <p:txBody>
          <a:bodyPr anchor="b">
            <a:normAutofit fontScale="90000"/>
          </a:bodyPr>
          <a:lstStyle/>
          <a:p>
            <a:pPr algn="r"/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Power BI – Lessons Learned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PBI Setup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3" y="6455663"/>
            <a:ext cx="485914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chemeClr val="tx1"/>
                </a:solidFill>
              </a:rPr>
              <a:t>PBI Basics - Lessons Learned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Gears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8D7340B-C5F5-9A45-56E5-791DC10501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469059"/>
              </p:ext>
            </p:extLst>
          </p:nvPr>
        </p:nvGraphicFramePr>
        <p:xfrm>
          <a:off x="4367694" y="409575"/>
          <a:ext cx="7471881" cy="600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301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82E03B-6FC3-402E-8BEF-64547108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9F4009-DBB3-4464-929F-95FDF05D7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3865E0-5FF3-432B-AC99-2AC355F20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97F7E6-5E77-4D80-BDE4-78DF2C77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F6C08D-9EC4-4040-A53C-787ED85A2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9328E1-95C6-4BED-9EF3-67257A15D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B0116-7569-43C0-A5DC-0B38A39A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4"/>
            <a:ext cx="3201366" cy="5271021"/>
          </a:xfrm>
        </p:spPr>
        <p:txBody>
          <a:bodyPr anchor="b">
            <a:normAutofit fontScale="90000"/>
          </a:bodyPr>
          <a:lstStyle/>
          <a:p>
            <a:pPr algn="r"/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Power BI – Lessons Learned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  <a:cs typeface="Calibri Light"/>
              </a:rPr>
              <a:t>Resources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C2885-D4BF-0332-A517-D11365B5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1033" y="6455663"/>
            <a:ext cx="485914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chemeClr val="tx1"/>
                </a:solidFill>
              </a:rPr>
              <a:t>PBI Basics - Lessons Learned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A0A03-DCA8-4011-9509-093F9EA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0896" y="6455663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479467-D475-44BA-A6A1-CAD0337F3F46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phic 5" descr="Fruit bowl with solid fill">
            <a:extLst>
              <a:ext uri="{FF2B5EF4-FFF2-40B4-BE49-F238E27FC236}">
                <a16:creationId xmlns:a16="http://schemas.microsoft.com/office/drawing/2014/main" id="{78906B66-F785-B95A-E86C-A787DB09A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1708" y="2770631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204B41C-C10A-6C1C-876E-93F71DD14E8E}"/>
              </a:ext>
            </a:extLst>
          </p:cNvPr>
          <p:cNvSpPr txBox="1"/>
          <p:nvPr/>
        </p:nvSpPr>
        <p:spPr>
          <a:xfrm>
            <a:off x="4469707" y="207156"/>
            <a:ext cx="736892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next PBI evolution –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Microsoft Fabric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EdX course library was one of the first training courses I took. They have free courses that have demo datasets, exercises, and tests – great resource. You might have to pay if you want them to give you a certificate. Here is a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PBI beginner’s course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(free).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Dashboard in a day by Microsoft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this is a great self-learning course (free to M365 Gov users) that comes loaded with instructions and, very important, demo data sets to test building visuals and reports.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Explore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Microsoft Power BI Learning library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with free guided modules and courses, and self-learning resources.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Stay current with innovations through events like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Microsoft Ignite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one free event coming up in November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SQLBI –  these two Italian guys </a:t>
            </a: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sre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known in the community as “PBI Gods” – they have tremendous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knowledge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a library of free awesome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tools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everything PBI related (at the very least check out their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Contoso Data Generator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DAX Date Template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DAX Formatter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no installation required, and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6"/>
              </a:rPr>
              <a:t>DAX Do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their online tool for trying and learning DAX language and functions.)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Introducing PBI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a free e-book produced by SQLBI guys that can give some people what they are looking for if reading, not watching is their way of learning.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RADACAD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another great community and resource for learning as well as researching certain dilemmas you will eventually (hopefully) run into.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a lot of YouTube resources, but I would highly recommend </a:t>
            </a:r>
            <a:r>
              <a:rPr lang="en-US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curbal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she found the easiest way to explain how to do things in Power BI and work with DAX with new videos published several times a week.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those who already got their hands dirty with PBI, I would recommend exploring automated hands-free PBI dashboards. The set up involves a happy marriage between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MS Lists and PBI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where you get data entry interface directly hooked up with PBI requiring 0 maintenance after initial set up. Many internal facing projects with continuous data entry in MS List could have a dashboard with scheduled self-refresh.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1"/>
              </a:rPr>
              <a:t>Portland MS Fabric user group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has free online events and meets regularly.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26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8737-6951-4900-8AC9-13E6D8115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20185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Thank you!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Questions? Comments?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5E4BE-2633-F8A0-8B9C-FEF0A66B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71701" y="6356350"/>
            <a:ext cx="7229474" cy="365125"/>
          </a:xfrm>
        </p:spPr>
        <p:txBody>
          <a:bodyPr/>
          <a:lstStyle/>
          <a:p>
            <a:r>
              <a:rPr lang="en-US"/>
              <a:t>PBI Basics - Lessons Learned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1CAF89-288B-43F3-A488-33CB86D3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9467-D475-44BA-A6A1-CAD0337F3F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4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venue Blue">
      <a:dk1>
        <a:sysClr val="windowText" lastClr="000000"/>
      </a:dk1>
      <a:lt1>
        <a:sysClr val="window" lastClr="FFFFFF"/>
      </a:lt1>
      <a:dk2>
        <a:srgbClr val="165B9F"/>
      </a:dk2>
      <a:lt2>
        <a:srgbClr val="E7E6E6"/>
      </a:lt2>
      <a:accent1>
        <a:srgbClr val="165B9F"/>
      </a:accent1>
      <a:accent2>
        <a:srgbClr val="062C52"/>
      </a:accent2>
      <a:accent3>
        <a:srgbClr val="3891EB"/>
      </a:accent3>
      <a:accent4>
        <a:srgbClr val="EB7838"/>
      </a:accent4>
      <a:accent5>
        <a:srgbClr val="EBC409"/>
      </a:accent5>
      <a:accent6>
        <a:srgbClr val="9E6B16"/>
      </a:accent6>
      <a:hlink>
        <a:srgbClr val="0046E3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enue Blue PPT Template_RLT" id="{2AFDBB0E-E08A-4645-AF23-7BDF063D06F4}" vid="{8BCE1A57-E6C5-41D6-933E-C2791A895F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640B3F589B8A43B12D22273A33A1CD" ma:contentTypeVersion="5" ma:contentTypeDescription="Create a new document." ma:contentTypeScope="" ma:versionID="ca8eb615565e629000c4206d7896634f">
  <xsd:schema xmlns:xsd="http://www.w3.org/2001/XMLSchema" xmlns:xs="http://www.w3.org/2001/XMLSchema" xmlns:p="http://schemas.microsoft.com/office/2006/metadata/properties" xmlns:ns2="2b389479-433f-4aa3-aa94-aafb26a861a7" xmlns:ns3="5166e0f1-4849-420c-b180-503ba3ad0164" targetNamespace="http://schemas.microsoft.com/office/2006/metadata/properties" ma:root="true" ma:fieldsID="df26595dcfc00afd8ea70d7316e5a31f" ns2:_="" ns3:_="">
    <xsd:import namespace="2b389479-433f-4aa3-aa94-aafb26a861a7"/>
    <xsd:import namespace="5166e0f1-4849-420c-b180-503ba3ad0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89479-433f-4aa3-aa94-aafb26a861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6e0f1-4849-420c-b180-503ba3ad0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166e0f1-4849-420c-b180-503ba3ad0164">
      <UserInfo>
        <DisplayName>DOR - ITS - CX COE Members</DisplayName>
        <AccountId>17</AccountId>
        <AccountType/>
      </UserInfo>
      <UserInfo>
        <DisplayName>ROBINSON Haley M * DOR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85699D6-7FBB-460C-8A98-F350CC356F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B059E3-F12C-4177-847B-2CA0E3287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389479-433f-4aa3-aa94-aafb26a861a7"/>
    <ds:schemaRef ds:uri="5166e0f1-4849-420c-b180-503ba3ad0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9AA865-46D0-484F-886D-ABB1E13EC84A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5166e0f1-4849-420c-b180-503ba3ad0164"/>
    <ds:schemaRef ds:uri="2b389479-433f-4aa3-aa94-aafb26a861a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</TotalTime>
  <Words>1034</Words>
  <Application>Microsoft Office PowerPoint</Application>
  <PresentationFormat>Widescreen</PresentationFormat>
  <Paragraphs>116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 BI basics – lessons learned</vt:lpstr>
      <vt:lpstr>Power BI  use case      Grant management  </vt:lpstr>
      <vt:lpstr>Power BI  use case      Grant management  </vt:lpstr>
      <vt:lpstr> Power BI – Lessons Learned      64 Bit system  </vt:lpstr>
      <vt:lpstr> Power BI – Lessons Learned      PBI Template  </vt:lpstr>
      <vt:lpstr> Power BI – Lessons Learned      Data Model  </vt:lpstr>
      <vt:lpstr> Power BI – Lessons Learned      PBI Setup  </vt:lpstr>
      <vt:lpstr> Power BI – Lessons Learned      Resources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CxCOE Project Update</dc:title>
  <dc:creator>KULTAJEV Roman</dc:creator>
  <cp:lastModifiedBy>KULTAJEV Roman * DOR</cp:lastModifiedBy>
  <cp:revision>109</cp:revision>
  <dcterms:created xsi:type="dcterms:W3CDTF">2020-12-04T02:28:47Z</dcterms:created>
  <dcterms:modified xsi:type="dcterms:W3CDTF">2023-12-14T19:41:42Z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0x01010024640B3F589B8A43B12D22273A33A1CD</vt:lpwstr>
  </property>
  <property fmtid="{D5CDD505-2E9C-101B-9397-08002B2CF9AE}" pid="3" name="Order">
    <vt:r8>8700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SIP_Label_db79d039-fcd0-4045-9c78-4cfb2eba0904_Enabled">
    <vt:lpwstr>true</vt:lpwstr>
  </property>
  <property fmtid="{D5CDD505-2E9C-101B-9397-08002B2CF9AE}" pid="11" name="MSIP_Label_db79d039-fcd0-4045-9c78-4cfb2eba0904_SetDate">
    <vt:lpwstr>2023-10-25T22:18:00Z</vt:lpwstr>
  </property>
  <property fmtid="{D5CDD505-2E9C-101B-9397-08002B2CF9AE}" pid="12" name="MSIP_Label_db79d039-fcd0-4045-9c78-4cfb2eba0904_Method">
    <vt:lpwstr>Privileged</vt:lpwstr>
  </property>
  <property fmtid="{D5CDD505-2E9C-101B-9397-08002B2CF9AE}" pid="13" name="MSIP_Label_db79d039-fcd0-4045-9c78-4cfb2eba0904_Name">
    <vt:lpwstr>Level 2 - Limited (Items)</vt:lpwstr>
  </property>
  <property fmtid="{D5CDD505-2E9C-101B-9397-08002B2CF9AE}" pid="14" name="MSIP_Label_db79d039-fcd0-4045-9c78-4cfb2eba0904_SiteId">
    <vt:lpwstr>aa3f6932-fa7c-47b4-a0ce-a598cad161cf</vt:lpwstr>
  </property>
  <property fmtid="{D5CDD505-2E9C-101B-9397-08002B2CF9AE}" pid="15" name="MSIP_Label_db79d039-fcd0-4045-9c78-4cfb2eba0904_ActionId">
    <vt:lpwstr>087a344f-eb05-4671-a6ee-027872397076</vt:lpwstr>
  </property>
  <property fmtid="{D5CDD505-2E9C-101B-9397-08002B2CF9AE}" pid="16" name="MSIP_Label_db79d039-fcd0-4045-9c78-4cfb2eba0904_ContentBits">
    <vt:lpwstr>0</vt:lpwstr>
  </property>
</Properties>
</file>