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339" r:id="rId5"/>
    <p:sldId id="294" r:id="rId6"/>
    <p:sldId id="336" r:id="rId7"/>
    <p:sldId id="346" r:id="rId8"/>
    <p:sldId id="345" r:id="rId9"/>
    <p:sldId id="347" r:id="rId10"/>
    <p:sldId id="333" r:id="rId11"/>
    <p:sldId id="358" r:id="rId12"/>
    <p:sldId id="349" r:id="rId13"/>
    <p:sldId id="335" r:id="rId14"/>
    <p:sldId id="350" r:id="rId15"/>
    <p:sldId id="355" r:id="rId16"/>
    <p:sldId id="351" r:id="rId17"/>
    <p:sldId id="356" r:id="rId18"/>
    <p:sldId id="357" r:id="rId19"/>
    <p:sldId id="352" r:id="rId20"/>
    <p:sldId id="354" r:id="rId21"/>
    <p:sldId id="321"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Slides" id="{1066291D-A8BF-4E70-892A-9B189B4D680F}">
          <p14:sldIdLst>
            <p14:sldId id="339"/>
            <p14:sldId id="294"/>
          </p14:sldIdLst>
        </p14:section>
        <p14:section name="Problem Summary &amp; Procedures" id="{2E66DF9F-A842-40B4-B35A-A5B52F848249}">
          <p14:sldIdLst>
            <p14:sldId id="336"/>
            <p14:sldId id="346"/>
            <p14:sldId id="345"/>
          </p14:sldIdLst>
        </p14:section>
        <p14:section name="Financial Costs" id="{29556A75-EC75-442C-9E27-FF0E14EC325B}">
          <p14:sldIdLst>
            <p14:sldId id="347"/>
            <p14:sldId id="333"/>
            <p14:sldId id="358"/>
            <p14:sldId id="349"/>
          </p14:sldIdLst>
        </p14:section>
        <p14:section name="Social Costs" id="{32665D4D-268F-483E-8359-C537CEE592D8}">
          <p14:sldIdLst>
            <p14:sldId id="335"/>
            <p14:sldId id="350"/>
            <p14:sldId id="355"/>
            <p14:sldId id="351"/>
            <p14:sldId id="356"/>
            <p14:sldId id="357"/>
            <p14:sldId id="352"/>
            <p14:sldId id="354"/>
          </p14:sldIdLst>
        </p14:section>
        <p14:section name="Recommendations" id="{2DC5D943-F382-472B-A08B-CA138FE810F3}">
          <p14:sldIdLst>
            <p14:sldId id="321"/>
          </p14:sldIdLst>
        </p14:section>
        <p14:section name="Closing Slides" id="{B8D6AA13-A995-4004-885F-D1507E450FD1}">
          <p14:sldIdLst>
            <p14:sldId id="289"/>
          </p14:sldIdLst>
        </p14:section>
      </p14:sectionLst>
    </p:ex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Joanna D" initials="RJD" lastIdx="3" clrIdx="0">
    <p:extLst>
      <p:ext uri="{19B8F6BF-5375-455C-9EA6-DF929625EA0E}">
        <p15:presenceInfo xmlns:p15="http://schemas.microsoft.com/office/powerpoint/2012/main" userId="S::ROBEJOAN@dor.oregon.gov::1abd1ea0-6820-4161-b1ba-432e2e6d7a62" providerId="AD"/>
      </p:ext>
    </p:extLst>
  </p:cmAuthor>
  <p:cmAuthor id="2" name="KWASNIK James M" initials="KJM" lastIdx="2" clrIdx="1">
    <p:extLst>
      <p:ext uri="{19B8F6BF-5375-455C-9EA6-DF929625EA0E}">
        <p15:presenceInfo xmlns:p15="http://schemas.microsoft.com/office/powerpoint/2012/main" userId="S::KWASJAME@dor.oregon.gov::285f4ea1-aa54-48c6-926f-c21e75cd3f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C00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83536" autoAdjust="0"/>
  </p:normalViewPr>
  <p:slideViewPr>
    <p:cSldViewPr snapToGrid="0" showGuides="1">
      <p:cViewPr varScale="1">
        <p:scale>
          <a:sx n="95" d="100"/>
          <a:sy n="95" d="100"/>
        </p:scale>
        <p:origin x="738" y="84"/>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8" d="100"/>
          <a:sy n="48" d="100"/>
        </p:scale>
        <p:origin x="2684"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B8DC2B-2EDF-4B23-BADB-1C4B941670EF}"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7EB58EA7-88C8-41F1-A2C9-601FC0F842CA}">
      <dgm:prSet/>
      <dgm:spPr/>
      <dgm:t>
        <a:bodyPr/>
        <a:lstStyle/>
        <a:p>
          <a:r>
            <a:rPr lang="en-US" dirty="0"/>
            <a:t>5.8 million mail items per year</a:t>
          </a:r>
        </a:p>
      </dgm: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dgm:spPr/>
      <dgm:t>
        <a:bodyPr/>
        <a:lstStyle/>
        <a:p>
          <a:r>
            <a:rPr lang="en-US" dirty="0"/>
            <a:t>200,000 – 400,000 returned undeliverable</a:t>
          </a:r>
        </a:p>
      </dgm: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dgm:spPr/>
      <dgm:t>
        <a:bodyPr/>
        <a:lstStyle/>
        <a:p>
          <a:r>
            <a:rPr lang="en-US" dirty="0"/>
            <a:t>Collection delays, lost appeals, extra penalties, etc.</a:t>
          </a:r>
        </a:p>
      </dgm: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FFF68A67-34D6-470C-A368-B05E39D7375F}" type="pres">
      <dgm:prSet presAssocID="{37B8DC2B-2EDF-4B23-BADB-1C4B941670EF}" presName="root" presStyleCnt="0">
        <dgm:presLayoutVars>
          <dgm:dir/>
          <dgm:resizeHandles val="exact"/>
        </dgm:presLayoutVars>
      </dgm:prSet>
      <dgm:spPr/>
    </dgm:pt>
    <dgm:pt modelId="{5832BFDB-130D-4D48-A4C3-44CBEAFB2C5A}" type="pres">
      <dgm:prSet presAssocID="{7EB58EA7-88C8-41F1-A2C9-601FC0F842CA}" presName="compNode" presStyleCnt="0"/>
      <dgm:spPr/>
    </dgm:pt>
    <dgm:pt modelId="{1D102C16-0DDF-4DA0-95D1-A56F0B48DF1C}" type="pres">
      <dgm:prSet presAssocID="{7EB58EA7-88C8-41F1-A2C9-601FC0F842CA}" presName="bgRect" presStyleLbl="bgShp" presStyleIdx="0" presStyleCnt="3"/>
      <dgm:spPr/>
    </dgm:pt>
    <dgm:pt modelId="{141BC21F-004E-4DCF-9E05-70C9EAC8CC21}" type="pres">
      <dgm:prSet presAssocID="{7EB58EA7-88C8-41F1-A2C9-601FC0F842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pen envelope with solid fill"/>
        </a:ext>
      </dgm:extLst>
    </dgm:pt>
    <dgm:pt modelId="{4F5A16EF-72C6-40F1-A1DA-E0DC26334861}" type="pres">
      <dgm:prSet presAssocID="{7EB58EA7-88C8-41F1-A2C9-601FC0F842CA}" presName="spaceRect" presStyleCnt="0"/>
      <dgm:spPr/>
    </dgm:pt>
    <dgm:pt modelId="{32502A6A-4ACA-4A07-96A1-3AA7A09E4D18}" type="pres">
      <dgm:prSet presAssocID="{7EB58EA7-88C8-41F1-A2C9-601FC0F842CA}" presName="parTx" presStyleLbl="revTx" presStyleIdx="0" presStyleCnt="3">
        <dgm:presLayoutVars>
          <dgm:chMax val="0"/>
          <dgm:chPref val="0"/>
        </dgm:presLayoutVars>
      </dgm:prSet>
      <dgm:spPr/>
    </dgm:pt>
    <dgm:pt modelId="{1AE5295E-56D3-4D18-9E4D-EE2905F48826}" type="pres">
      <dgm:prSet presAssocID="{F263E51C-C803-4DEE-89C6-1FCA3B20F716}" presName="sibTrans" presStyleCnt="0"/>
      <dgm:spPr/>
    </dgm:pt>
    <dgm:pt modelId="{76495FA5-CA83-467D-A415-C61F35BEDB10}" type="pres">
      <dgm:prSet presAssocID="{84588940-2D7D-4072-964A-A5F7B2222D6D}" presName="compNode" presStyleCnt="0"/>
      <dgm:spPr/>
    </dgm:pt>
    <dgm:pt modelId="{04C426FB-083F-4384-9804-75A885ED132F}" type="pres">
      <dgm:prSet presAssocID="{84588940-2D7D-4072-964A-A5F7B2222D6D}" presName="bgRect" presStyleLbl="bgShp" presStyleIdx="1" presStyleCnt="3"/>
      <dgm:spPr/>
    </dgm:pt>
    <dgm:pt modelId="{D97698A8-643C-4350-8ECB-7B8FB132D59E}" type="pres">
      <dgm:prSet presAssocID="{84588940-2D7D-4072-964A-A5F7B2222D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ck with solid fill"/>
        </a:ext>
      </dgm:extLst>
    </dgm:pt>
    <dgm:pt modelId="{7E77BCAC-535F-4F5E-B9A2-1580621A4035}" type="pres">
      <dgm:prSet presAssocID="{84588940-2D7D-4072-964A-A5F7B2222D6D}" presName="spaceRect" presStyleCnt="0"/>
      <dgm:spPr/>
    </dgm:pt>
    <dgm:pt modelId="{E88A5C9B-12F3-4CA1-9489-FBDB0C9423CC}" type="pres">
      <dgm:prSet presAssocID="{84588940-2D7D-4072-964A-A5F7B2222D6D}" presName="parTx" presStyleLbl="revTx" presStyleIdx="1" presStyleCnt="3">
        <dgm:presLayoutVars>
          <dgm:chMax val="0"/>
          <dgm:chPref val="0"/>
        </dgm:presLayoutVars>
      </dgm:prSet>
      <dgm:spPr/>
    </dgm:pt>
    <dgm:pt modelId="{E79888A0-1B99-4F20-8048-366873B8C8CF}" type="pres">
      <dgm:prSet presAssocID="{AB37DBFA-9190-47A6-A332-95A2413E3026}" presName="sibTrans" presStyleCnt="0"/>
      <dgm:spPr/>
    </dgm:pt>
    <dgm:pt modelId="{922F816F-CC2A-4648-A95C-0AF70898CBE0}" type="pres">
      <dgm:prSet presAssocID="{ACE18EF4-5229-4D61-A14C-E5E5B3DF9951}" presName="compNode" presStyleCnt="0"/>
      <dgm:spPr/>
    </dgm:pt>
    <dgm:pt modelId="{4E3443D1-72F4-4787-8733-37D837E8BFED}" type="pres">
      <dgm:prSet presAssocID="{ACE18EF4-5229-4D61-A14C-E5E5B3DF9951}" presName="bgRect" presStyleLbl="bgShp" presStyleIdx="2" presStyleCnt="3"/>
      <dgm:spPr/>
    </dgm:pt>
    <dgm:pt modelId="{C4344E56-2089-4530-8850-C5614F1D2EAF}" type="pres">
      <dgm:prSet presAssocID="{ACE18EF4-5229-4D61-A14C-E5E5B3DF99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lying Money with solid fill"/>
        </a:ext>
      </dgm:extLst>
    </dgm:pt>
    <dgm:pt modelId="{103C1278-2C6A-4193-8096-97E580A3DB42}" type="pres">
      <dgm:prSet presAssocID="{ACE18EF4-5229-4D61-A14C-E5E5B3DF9951}" presName="spaceRect" presStyleCnt="0"/>
      <dgm:spPr/>
    </dgm:pt>
    <dgm:pt modelId="{6B74ECF7-C253-4C5E-A75C-953F0B3A02BD}" type="pres">
      <dgm:prSet presAssocID="{ACE18EF4-5229-4D61-A14C-E5E5B3DF9951}" presName="parTx" presStyleLbl="revTx" presStyleIdx="2" presStyleCnt="3">
        <dgm:presLayoutVars>
          <dgm:chMax val="0"/>
          <dgm:chPref val="0"/>
        </dgm:presLayoutVars>
      </dgm:prSet>
      <dgm:spPr/>
    </dgm:pt>
  </dgm:ptLst>
  <dgm:cxnLst>
    <dgm:cxn modelId="{7CF15615-BF04-4663-930D-FC270CF1296D}" type="presOf" srcId="{84588940-2D7D-4072-964A-A5F7B2222D6D}" destId="{E88A5C9B-12F3-4CA1-9489-FBDB0C9423CC}" srcOrd="0" destOrd="0" presId="urn:microsoft.com/office/officeart/2018/2/layout/IconVerticalSolidList"/>
    <dgm:cxn modelId="{A854F740-A355-4D8E-BD9E-2866A963A87D}" srcId="{37B8DC2B-2EDF-4B23-BADB-1C4B941670EF}" destId="{ACE18EF4-5229-4D61-A14C-E5E5B3DF9951}" srcOrd="2" destOrd="0" parTransId="{6F44EEC9-8B98-4D4C-90F7-33673CD93F59}" sibTransId="{6886A473-99CC-4209-88FE-48FADDE94BC4}"/>
    <dgm:cxn modelId="{C00E0D71-F7F0-4CF4-96BD-BCE0D25F238F}" type="presOf" srcId="{7EB58EA7-88C8-41F1-A2C9-601FC0F842CA}" destId="{32502A6A-4ACA-4A07-96A1-3AA7A09E4D18}" srcOrd="0" destOrd="0" presId="urn:microsoft.com/office/officeart/2018/2/layout/IconVerticalSolidList"/>
    <dgm:cxn modelId="{E08F5F52-2466-49E2-96C8-05EC3B9C2992}" srcId="{37B8DC2B-2EDF-4B23-BADB-1C4B941670EF}" destId="{7EB58EA7-88C8-41F1-A2C9-601FC0F842CA}" srcOrd="0" destOrd="0" parTransId="{EFAE8A07-FAFE-4C88-81A2-0B908182D68F}" sibTransId="{F263E51C-C803-4DEE-89C6-1FCA3B20F716}"/>
    <dgm:cxn modelId="{E2480AC1-876A-4741-B695-338FFE428E40}" type="presOf" srcId="{37B8DC2B-2EDF-4B23-BADB-1C4B941670EF}" destId="{FFF68A67-34D6-470C-A368-B05E39D7375F}" srcOrd="0" destOrd="0" presId="urn:microsoft.com/office/officeart/2018/2/layout/IconVerticalSolidList"/>
    <dgm:cxn modelId="{C0E544D5-3EEE-4D36-B234-9DF60E91371B}" srcId="{37B8DC2B-2EDF-4B23-BADB-1C4B941670EF}" destId="{84588940-2D7D-4072-964A-A5F7B2222D6D}" srcOrd="1" destOrd="0" parTransId="{FFB33848-C605-49BD-A3F4-AEC76D203822}" sibTransId="{AB37DBFA-9190-47A6-A332-95A2413E3026}"/>
    <dgm:cxn modelId="{8C6456EB-6A48-48FB-8846-8B756CA20D12}" type="presOf" srcId="{ACE18EF4-5229-4D61-A14C-E5E5B3DF9951}" destId="{6B74ECF7-C253-4C5E-A75C-953F0B3A02BD}" srcOrd="0" destOrd="0" presId="urn:microsoft.com/office/officeart/2018/2/layout/IconVerticalSolidList"/>
    <dgm:cxn modelId="{52A8D533-DE11-422D-8A5B-57622BCB39D0}" type="presParOf" srcId="{FFF68A67-34D6-470C-A368-B05E39D7375F}" destId="{5832BFDB-130D-4D48-A4C3-44CBEAFB2C5A}" srcOrd="0" destOrd="0" presId="urn:microsoft.com/office/officeart/2018/2/layout/IconVerticalSolidList"/>
    <dgm:cxn modelId="{7AEDB650-21AB-47C6-A9F0-300256B4E7C2}" type="presParOf" srcId="{5832BFDB-130D-4D48-A4C3-44CBEAFB2C5A}" destId="{1D102C16-0DDF-4DA0-95D1-A56F0B48DF1C}" srcOrd="0" destOrd="0" presId="urn:microsoft.com/office/officeart/2018/2/layout/IconVerticalSolidList"/>
    <dgm:cxn modelId="{958ECD50-78BA-4CE6-88B5-3ADF5E00D658}" type="presParOf" srcId="{5832BFDB-130D-4D48-A4C3-44CBEAFB2C5A}" destId="{141BC21F-004E-4DCF-9E05-70C9EAC8CC21}" srcOrd="1" destOrd="0" presId="urn:microsoft.com/office/officeart/2018/2/layout/IconVerticalSolidList"/>
    <dgm:cxn modelId="{1C5735D0-8E62-45D7-9DD1-D29D2C536226}" type="presParOf" srcId="{5832BFDB-130D-4D48-A4C3-44CBEAFB2C5A}" destId="{4F5A16EF-72C6-40F1-A1DA-E0DC26334861}" srcOrd="2" destOrd="0" presId="urn:microsoft.com/office/officeart/2018/2/layout/IconVerticalSolidList"/>
    <dgm:cxn modelId="{43527122-3479-4396-8306-69636D519D60}" type="presParOf" srcId="{5832BFDB-130D-4D48-A4C3-44CBEAFB2C5A}" destId="{32502A6A-4ACA-4A07-96A1-3AA7A09E4D18}" srcOrd="3" destOrd="0" presId="urn:microsoft.com/office/officeart/2018/2/layout/IconVerticalSolidList"/>
    <dgm:cxn modelId="{409E28F4-9894-4199-BC62-88653A83C5FF}" type="presParOf" srcId="{FFF68A67-34D6-470C-A368-B05E39D7375F}" destId="{1AE5295E-56D3-4D18-9E4D-EE2905F48826}" srcOrd="1" destOrd="0" presId="urn:microsoft.com/office/officeart/2018/2/layout/IconVerticalSolidList"/>
    <dgm:cxn modelId="{85B11D33-0F4E-40DE-A7D0-FB2BBBEC1879}" type="presParOf" srcId="{FFF68A67-34D6-470C-A368-B05E39D7375F}" destId="{76495FA5-CA83-467D-A415-C61F35BEDB10}" srcOrd="2" destOrd="0" presId="urn:microsoft.com/office/officeart/2018/2/layout/IconVerticalSolidList"/>
    <dgm:cxn modelId="{6C793D0D-ECF2-4CF0-B629-65E5183A2D6D}" type="presParOf" srcId="{76495FA5-CA83-467D-A415-C61F35BEDB10}" destId="{04C426FB-083F-4384-9804-75A885ED132F}" srcOrd="0" destOrd="0" presId="urn:microsoft.com/office/officeart/2018/2/layout/IconVerticalSolidList"/>
    <dgm:cxn modelId="{45871741-4E52-491B-B1ED-C9BF337419A2}" type="presParOf" srcId="{76495FA5-CA83-467D-A415-C61F35BEDB10}" destId="{D97698A8-643C-4350-8ECB-7B8FB132D59E}" srcOrd="1" destOrd="0" presId="urn:microsoft.com/office/officeart/2018/2/layout/IconVerticalSolidList"/>
    <dgm:cxn modelId="{CD8D7B91-B9D4-4159-B1FF-6B0FD65033BE}" type="presParOf" srcId="{76495FA5-CA83-467D-A415-C61F35BEDB10}" destId="{7E77BCAC-535F-4F5E-B9A2-1580621A4035}" srcOrd="2" destOrd="0" presId="urn:microsoft.com/office/officeart/2018/2/layout/IconVerticalSolidList"/>
    <dgm:cxn modelId="{F442C7C4-9808-4337-918D-8A839434D79D}" type="presParOf" srcId="{76495FA5-CA83-467D-A415-C61F35BEDB10}" destId="{E88A5C9B-12F3-4CA1-9489-FBDB0C9423CC}" srcOrd="3" destOrd="0" presId="urn:microsoft.com/office/officeart/2018/2/layout/IconVerticalSolidList"/>
    <dgm:cxn modelId="{5C542708-070F-4FFC-BC21-8C896CC09800}" type="presParOf" srcId="{FFF68A67-34D6-470C-A368-B05E39D7375F}" destId="{E79888A0-1B99-4F20-8048-366873B8C8CF}" srcOrd="3" destOrd="0" presId="urn:microsoft.com/office/officeart/2018/2/layout/IconVerticalSolidList"/>
    <dgm:cxn modelId="{23B67551-FEB0-44CB-A821-758C31502F20}" type="presParOf" srcId="{FFF68A67-34D6-470C-A368-B05E39D7375F}" destId="{922F816F-CC2A-4648-A95C-0AF70898CBE0}" srcOrd="4" destOrd="0" presId="urn:microsoft.com/office/officeart/2018/2/layout/IconVerticalSolidList"/>
    <dgm:cxn modelId="{77908006-553F-4465-94BA-13E5252B927F}" type="presParOf" srcId="{922F816F-CC2A-4648-A95C-0AF70898CBE0}" destId="{4E3443D1-72F4-4787-8733-37D837E8BFED}" srcOrd="0" destOrd="0" presId="urn:microsoft.com/office/officeart/2018/2/layout/IconVerticalSolidList"/>
    <dgm:cxn modelId="{A8DC3B57-EFEC-4550-949F-3304619C9C81}" type="presParOf" srcId="{922F816F-CC2A-4648-A95C-0AF70898CBE0}" destId="{C4344E56-2089-4530-8850-C5614F1D2EAF}" srcOrd="1" destOrd="0" presId="urn:microsoft.com/office/officeart/2018/2/layout/IconVerticalSolidList"/>
    <dgm:cxn modelId="{99E08F9F-15C8-4481-AA9D-25434E56D6E2}" type="presParOf" srcId="{922F816F-CC2A-4648-A95C-0AF70898CBE0}" destId="{103C1278-2C6A-4193-8096-97E580A3DB42}" srcOrd="2" destOrd="0" presId="urn:microsoft.com/office/officeart/2018/2/layout/IconVerticalSolidList"/>
    <dgm:cxn modelId="{57A91E4A-F563-42A8-B204-23FC4DBB3C3E}" type="presParOf" srcId="{922F816F-CC2A-4648-A95C-0AF70898CBE0}" destId="{6B74ECF7-C253-4C5E-A75C-953F0B3A02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B8DC2B-2EDF-4B23-BADB-1C4B941670EF}"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7EB58EA7-88C8-41F1-A2C9-601FC0F842CA}">
      <dgm:prSet custT="1"/>
      <dgm:spPr/>
      <dgm:t>
        <a:bodyPr/>
        <a:lstStyle/>
        <a:p>
          <a:pPr>
            <a:lnSpc>
              <a:spcPct val="100000"/>
            </a:lnSpc>
            <a:spcAft>
              <a:spcPts val="0"/>
            </a:spcAft>
            <a:defRPr cap="all"/>
          </a:pPr>
          <a:r>
            <a:rPr lang="en-US" sz="2800" cap="none" dirty="0"/>
            <a:t>Mail Sent to</a:t>
          </a:r>
        </a:p>
        <a:p>
          <a:pPr>
            <a:lnSpc>
              <a:spcPct val="100000"/>
            </a:lnSpc>
            <a:spcAft>
              <a:spcPct val="35000"/>
            </a:spcAft>
            <a:defRPr cap="all"/>
          </a:pPr>
          <a:r>
            <a:rPr lang="en-US" sz="2800" cap="none" dirty="0"/>
            <a:t>Address on File</a:t>
          </a:r>
        </a:p>
      </dgm: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dgm:spPr/>
      <dgm:t>
        <a:bodyPr/>
        <a:lstStyle/>
        <a:p>
          <a:pPr>
            <a:lnSpc>
              <a:spcPct val="100000"/>
            </a:lnSpc>
            <a:defRPr cap="all"/>
          </a:pPr>
          <a:r>
            <a:rPr lang="en-US" cap="none" dirty="0"/>
            <a:t>Mail Returned Undeliverable</a:t>
          </a:r>
        </a:p>
      </dgm: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dgm:spPr/>
      <dgm:t>
        <a:bodyPr/>
        <a:lstStyle/>
        <a:p>
          <a:pPr>
            <a:lnSpc>
              <a:spcPct val="100000"/>
            </a:lnSpc>
            <a:defRPr cap="all"/>
          </a:pPr>
          <a:r>
            <a:rPr lang="en-US" cap="none" dirty="0"/>
            <a:t>More Mail Sent to “Known Bad Address”</a:t>
          </a:r>
        </a:p>
      </dgm: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33110567-BDF6-4C3C-82A4-029B5B48365C}" type="pres">
      <dgm:prSet presAssocID="{37B8DC2B-2EDF-4B23-BADB-1C4B941670EF}" presName="root" presStyleCnt="0">
        <dgm:presLayoutVars>
          <dgm:dir/>
          <dgm:resizeHandles val="exact"/>
        </dgm:presLayoutVars>
      </dgm:prSet>
      <dgm:spPr/>
    </dgm:pt>
    <dgm:pt modelId="{9790F7A3-FB09-4302-AADA-57AB825672BC}" type="pres">
      <dgm:prSet presAssocID="{7EB58EA7-88C8-41F1-A2C9-601FC0F842CA}" presName="compNode" presStyleCnt="0"/>
      <dgm:spPr/>
    </dgm:pt>
    <dgm:pt modelId="{B56A54B1-E0C3-46E0-A0FD-0ACDDA26DF5F}" type="pres">
      <dgm:prSet presAssocID="{7EB58EA7-88C8-41F1-A2C9-601FC0F842CA}" presName="iconBgRect" presStyleLbl="bgShp" presStyleIdx="0" presStyleCnt="3"/>
      <dgm:spPr/>
    </dgm:pt>
    <dgm:pt modelId="{E3D57E51-8A96-418F-B36E-4F297A8B70D9}" type="pres">
      <dgm:prSet presAssocID="{7EB58EA7-88C8-41F1-A2C9-601FC0F842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nvelope with solid fill"/>
        </a:ext>
      </dgm:extLst>
    </dgm:pt>
    <dgm:pt modelId="{F89EEEA3-FF47-45B3-8621-80AE0ECEE6C9}" type="pres">
      <dgm:prSet presAssocID="{7EB58EA7-88C8-41F1-A2C9-601FC0F842CA}" presName="spaceRect" presStyleCnt="0"/>
      <dgm:spPr/>
    </dgm:pt>
    <dgm:pt modelId="{B3BB46A9-06C7-462B-A5F3-87B02378FA5A}" type="pres">
      <dgm:prSet presAssocID="{7EB58EA7-88C8-41F1-A2C9-601FC0F842CA}" presName="textRect" presStyleLbl="revTx" presStyleIdx="0" presStyleCnt="3" custScaleY="149724">
        <dgm:presLayoutVars>
          <dgm:chMax val="1"/>
          <dgm:chPref val="1"/>
        </dgm:presLayoutVars>
      </dgm:prSet>
      <dgm:spPr/>
    </dgm:pt>
    <dgm:pt modelId="{AD716E75-EF42-4E70-AC84-7016CE65C6AA}" type="pres">
      <dgm:prSet presAssocID="{F263E51C-C803-4DEE-89C6-1FCA3B20F716}" presName="sibTrans" presStyleCnt="0"/>
      <dgm:spPr/>
    </dgm:pt>
    <dgm:pt modelId="{912C4E86-8D5E-436F-A537-86563ED3A8EE}" type="pres">
      <dgm:prSet presAssocID="{84588940-2D7D-4072-964A-A5F7B2222D6D}" presName="compNode" presStyleCnt="0"/>
      <dgm:spPr/>
    </dgm:pt>
    <dgm:pt modelId="{1B151472-006B-4CCE-90F0-87A4E3FA3127}" type="pres">
      <dgm:prSet presAssocID="{84588940-2D7D-4072-964A-A5F7B2222D6D}" presName="iconBgRect" presStyleLbl="bgShp" presStyleIdx="1" presStyleCnt="3"/>
      <dgm:spPr/>
    </dgm:pt>
    <dgm:pt modelId="{CD188F38-D6DB-4903-B203-A6CBA4133061}" type="pres">
      <dgm:prSet presAssocID="{84588940-2D7D-4072-964A-A5F7B2222D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ck with solid fill"/>
        </a:ext>
      </dgm:extLst>
    </dgm:pt>
    <dgm:pt modelId="{992CB056-BD1C-44EA-9BF9-ACD5D10D30A7}" type="pres">
      <dgm:prSet presAssocID="{84588940-2D7D-4072-964A-A5F7B2222D6D}" presName="spaceRect" presStyleCnt="0"/>
      <dgm:spPr/>
    </dgm:pt>
    <dgm:pt modelId="{61C38CEF-6528-4F06-A3E6-4637935B982E}" type="pres">
      <dgm:prSet presAssocID="{84588940-2D7D-4072-964A-A5F7B2222D6D}" presName="textRect" presStyleLbl="revTx" presStyleIdx="1" presStyleCnt="3" custScaleY="149860">
        <dgm:presLayoutVars>
          <dgm:chMax val="1"/>
          <dgm:chPref val="1"/>
        </dgm:presLayoutVars>
      </dgm:prSet>
      <dgm:spPr/>
    </dgm:pt>
    <dgm:pt modelId="{E164A174-5A91-4C3A-8535-50ADFFB7DF57}" type="pres">
      <dgm:prSet presAssocID="{AB37DBFA-9190-47A6-A332-95A2413E3026}" presName="sibTrans" presStyleCnt="0"/>
      <dgm:spPr/>
    </dgm:pt>
    <dgm:pt modelId="{DA75A82C-C4ED-43AF-9668-E62D8D6CA002}" type="pres">
      <dgm:prSet presAssocID="{ACE18EF4-5229-4D61-A14C-E5E5B3DF9951}" presName="compNode" presStyleCnt="0"/>
      <dgm:spPr/>
    </dgm:pt>
    <dgm:pt modelId="{F3F3ABB5-A1F6-4D95-99A2-EE7742067F62}" type="pres">
      <dgm:prSet presAssocID="{ACE18EF4-5229-4D61-A14C-E5E5B3DF9951}" presName="iconBgRect" presStyleLbl="bgShp" presStyleIdx="2" presStyleCnt="3"/>
      <dgm:spPr/>
    </dgm:pt>
    <dgm:pt modelId="{0B71F76A-AC5A-4DEE-9EF8-8841F0872537}" type="pres">
      <dgm:prSet presAssocID="{ACE18EF4-5229-4D61-A14C-E5E5B3DF99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arbage with solid fill"/>
        </a:ext>
      </dgm:extLst>
    </dgm:pt>
    <dgm:pt modelId="{E67821C8-96E4-46C9-BF9E-54BF18E7837D}" type="pres">
      <dgm:prSet presAssocID="{ACE18EF4-5229-4D61-A14C-E5E5B3DF9951}" presName="spaceRect" presStyleCnt="0"/>
      <dgm:spPr/>
    </dgm:pt>
    <dgm:pt modelId="{2C3180F4-41A0-406E-A675-984B17401A00}" type="pres">
      <dgm:prSet presAssocID="{ACE18EF4-5229-4D61-A14C-E5E5B3DF9951}" presName="textRect" presStyleLbl="revTx" presStyleIdx="2" presStyleCnt="3" custScaleY="149860">
        <dgm:presLayoutVars>
          <dgm:chMax val="1"/>
          <dgm:chPref val="1"/>
        </dgm:presLayoutVars>
      </dgm:prSet>
      <dgm:spPr/>
    </dgm:pt>
  </dgm:ptLst>
  <dgm:cxnLst>
    <dgm:cxn modelId="{0A0DD213-E101-4AE3-A0E5-52B3E3735B87}" type="presOf" srcId="{84588940-2D7D-4072-964A-A5F7B2222D6D}" destId="{61C38CEF-6528-4F06-A3E6-4637935B982E}" srcOrd="0" destOrd="0" presId="urn:microsoft.com/office/officeart/2018/5/layout/IconCircleLabelList"/>
    <dgm:cxn modelId="{F6255028-2F14-414B-B224-89B84C838A14}" type="presOf" srcId="{37B8DC2B-2EDF-4B23-BADB-1C4B941670EF}" destId="{33110567-BDF6-4C3C-82A4-029B5B48365C}" srcOrd="0" destOrd="0" presId="urn:microsoft.com/office/officeart/2018/5/layout/IconCircleLabelList"/>
    <dgm:cxn modelId="{A854F740-A355-4D8E-BD9E-2866A963A87D}" srcId="{37B8DC2B-2EDF-4B23-BADB-1C4B941670EF}" destId="{ACE18EF4-5229-4D61-A14C-E5E5B3DF9951}" srcOrd="2" destOrd="0" parTransId="{6F44EEC9-8B98-4D4C-90F7-33673CD93F59}" sibTransId="{6886A473-99CC-4209-88FE-48FADDE94BC4}"/>
    <dgm:cxn modelId="{E08F5F52-2466-49E2-96C8-05EC3B9C2992}" srcId="{37B8DC2B-2EDF-4B23-BADB-1C4B941670EF}" destId="{7EB58EA7-88C8-41F1-A2C9-601FC0F842CA}" srcOrd="0" destOrd="0" parTransId="{EFAE8A07-FAFE-4C88-81A2-0B908182D68F}" sibTransId="{F263E51C-C803-4DEE-89C6-1FCA3B20F716}"/>
    <dgm:cxn modelId="{DAD792BF-F0D8-4467-B17F-D31DA1000CB1}" type="presOf" srcId="{7EB58EA7-88C8-41F1-A2C9-601FC0F842CA}" destId="{B3BB46A9-06C7-462B-A5F3-87B02378FA5A}" srcOrd="0" destOrd="0" presId="urn:microsoft.com/office/officeart/2018/5/layout/IconCircleLabelList"/>
    <dgm:cxn modelId="{C0E544D5-3EEE-4D36-B234-9DF60E91371B}" srcId="{37B8DC2B-2EDF-4B23-BADB-1C4B941670EF}" destId="{84588940-2D7D-4072-964A-A5F7B2222D6D}" srcOrd="1" destOrd="0" parTransId="{FFB33848-C605-49BD-A3F4-AEC76D203822}" sibTransId="{AB37DBFA-9190-47A6-A332-95A2413E3026}"/>
    <dgm:cxn modelId="{783250D7-F69F-4C92-815A-35B602FC7EC0}" type="presOf" srcId="{ACE18EF4-5229-4D61-A14C-E5E5B3DF9951}" destId="{2C3180F4-41A0-406E-A675-984B17401A00}" srcOrd="0" destOrd="0" presId="urn:microsoft.com/office/officeart/2018/5/layout/IconCircleLabelList"/>
    <dgm:cxn modelId="{74C8A8FA-12E3-42C1-B16F-A85D9E095363}" type="presParOf" srcId="{33110567-BDF6-4C3C-82A4-029B5B48365C}" destId="{9790F7A3-FB09-4302-AADA-57AB825672BC}" srcOrd="0" destOrd="0" presId="urn:microsoft.com/office/officeart/2018/5/layout/IconCircleLabelList"/>
    <dgm:cxn modelId="{A445340A-E8DE-4D90-B980-D16489BB778F}" type="presParOf" srcId="{9790F7A3-FB09-4302-AADA-57AB825672BC}" destId="{B56A54B1-E0C3-46E0-A0FD-0ACDDA26DF5F}" srcOrd="0" destOrd="0" presId="urn:microsoft.com/office/officeart/2018/5/layout/IconCircleLabelList"/>
    <dgm:cxn modelId="{39B3F9D7-6D00-499B-829F-A4FD56AFADDC}" type="presParOf" srcId="{9790F7A3-FB09-4302-AADA-57AB825672BC}" destId="{E3D57E51-8A96-418F-B36E-4F297A8B70D9}" srcOrd="1" destOrd="0" presId="urn:microsoft.com/office/officeart/2018/5/layout/IconCircleLabelList"/>
    <dgm:cxn modelId="{1B5DBB77-480D-465B-9150-268AF0C232AE}" type="presParOf" srcId="{9790F7A3-FB09-4302-AADA-57AB825672BC}" destId="{F89EEEA3-FF47-45B3-8621-80AE0ECEE6C9}" srcOrd="2" destOrd="0" presId="urn:microsoft.com/office/officeart/2018/5/layout/IconCircleLabelList"/>
    <dgm:cxn modelId="{BE350121-27B7-4B03-BFF3-FE46FB417297}" type="presParOf" srcId="{9790F7A3-FB09-4302-AADA-57AB825672BC}" destId="{B3BB46A9-06C7-462B-A5F3-87B02378FA5A}" srcOrd="3" destOrd="0" presId="urn:microsoft.com/office/officeart/2018/5/layout/IconCircleLabelList"/>
    <dgm:cxn modelId="{31F7D436-1C84-4772-A53D-F96554CEDFE0}" type="presParOf" srcId="{33110567-BDF6-4C3C-82A4-029B5B48365C}" destId="{AD716E75-EF42-4E70-AC84-7016CE65C6AA}" srcOrd="1" destOrd="0" presId="urn:microsoft.com/office/officeart/2018/5/layout/IconCircleLabelList"/>
    <dgm:cxn modelId="{F0A5A324-9E3D-47C7-B646-AC105F08953B}" type="presParOf" srcId="{33110567-BDF6-4C3C-82A4-029B5B48365C}" destId="{912C4E86-8D5E-436F-A537-86563ED3A8EE}" srcOrd="2" destOrd="0" presId="urn:microsoft.com/office/officeart/2018/5/layout/IconCircleLabelList"/>
    <dgm:cxn modelId="{B764AF5B-9BD7-4C88-847E-29BFF5CD6F51}" type="presParOf" srcId="{912C4E86-8D5E-436F-A537-86563ED3A8EE}" destId="{1B151472-006B-4CCE-90F0-87A4E3FA3127}" srcOrd="0" destOrd="0" presId="urn:microsoft.com/office/officeart/2018/5/layout/IconCircleLabelList"/>
    <dgm:cxn modelId="{84602CBE-6068-499E-B122-86A414891580}" type="presParOf" srcId="{912C4E86-8D5E-436F-A537-86563ED3A8EE}" destId="{CD188F38-D6DB-4903-B203-A6CBA4133061}" srcOrd="1" destOrd="0" presId="urn:microsoft.com/office/officeart/2018/5/layout/IconCircleLabelList"/>
    <dgm:cxn modelId="{28C3EF1F-6D13-4966-B545-8C7CA068E43A}" type="presParOf" srcId="{912C4E86-8D5E-436F-A537-86563ED3A8EE}" destId="{992CB056-BD1C-44EA-9BF9-ACD5D10D30A7}" srcOrd="2" destOrd="0" presId="urn:microsoft.com/office/officeart/2018/5/layout/IconCircleLabelList"/>
    <dgm:cxn modelId="{DC0B8ED9-4B04-4C41-9ABA-646201B352AC}" type="presParOf" srcId="{912C4E86-8D5E-436F-A537-86563ED3A8EE}" destId="{61C38CEF-6528-4F06-A3E6-4637935B982E}" srcOrd="3" destOrd="0" presId="urn:microsoft.com/office/officeart/2018/5/layout/IconCircleLabelList"/>
    <dgm:cxn modelId="{7D62BB4C-FA40-49B2-A2AC-B1AF67B84F62}" type="presParOf" srcId="{33110567-BDF6-4C3C-82A4-029B5B48365C}" destId="{E164A174-5A91-4C3A-8535-50ADFFB7DF57}" srcOrd="3" destOrd="0" presId="urn:microsoft.com/office/officeart/2018/5/layout/IconCircleLabelList"/>
    <dgm:cxn modelId="{1CBD2EC9-ACBF-41DD-BB35-9865B5B4CD69}" type="presParOf" srcId="{33110567-BDF6-4C3C-82A4-029B5B48365C}" destId="{DA75A82C-C4ED-43AF-9668-E62D8D6CA002}" srcOrd="4" destOrd="0" presId="urn:microsoft.com/office/officeart/2018/5/layout/IconCircleLabelList"/>
    <dgm:cxn modelId="{F6F50C80-1E5A-407A-9A2D-0594E30A780A}" type="presParOf" srcId="{DA75A82C-C4ED-43AF-9668-E62D8D6CA002}" destId="{F3F3ABB5-A1F6-4D95-99A2-EE7742067F62}" srcOrd="0" destOrd="0" presId="urn:microsoft.com/office/officeart/2018/5/layout/IconCircleLabelList"/>
    <dgm:cxn modelId="{9F7035FB-809A-47E0-852F-0C25D2FCD548}" type="presParOf" srcId="{DA75A82C-C4ED-43AF-9668-E62D8D6CA002}" destId="{0B71F76A-AC5A-4DEE-9EF8-8841F0872537}" srcOrd="1" destOrd="0" presId="urn:microsoft.com/office/officeart/2018/5/layout/IconCircleLabelList"/>
    <dgm:cxn modelId="{CB62CE87-3544-4102-BF63-700AB3A124FD}" type="presParOf" srcId="{DA75A82C-C4ED-43AF-9668-E62D8D6CA002}" destId="{E67821C8-96E4-46C9-BF9E-54BF18E7837D}" srcOrd="2" destOrd="0" presId="urn:microsoft.com/office/officeart/2018/5/layout/IconCircleLabelList"/>
    <dgm:cxn modelId="{DA6F3EF3-4439-43CB-ABD3-55EFDF245D17}" type="presParOf" srcId="{DA75A82C-C4ED-43AF-9668-E62D8D6CA002}" destId="{2C3180F4-41A0-406E-A675-984B17401A0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B8DC2B-2EDF-4B23-BADB-1C4B941670EF}"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7EB58EA7-88C8-41F1-A2C9-601FC0F842CA}">
      <dgm:prSet/>
      <dgm:spPr/>
      <dgm:t>
        <a:bodyPr/>
        <a:lstStyle/>
        <a:p>
          <a:pPr>
            <a:lnSpc>
              <a:spcPct val="100000"/>
            </a:lnSpc>
          </a:pPr>
          <a:r>
            <a:rPr lang="en-US" dirty="0"/>
            <a:t>Whose addresses change most frequently?</a:t>
          </a:r>
        </a:p>
      </dgm: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dgm:spPr/>
      <dgm:t>
        <a:bodyPr/>
        <a:lstStyle/>
        <a:p>
          <a:pPr>
            <a:lnSpc>
              <a:spcPct val="100000"/>
            </a:lnSpc>
          </a:pPr>
          <a:r>
            <a:rPr lang="en-US" dirty="0"/>
            <a:t>What are the income demographics of returned mail addressees?</a:t>
          </a:r>
        </a:p>
      </dgm: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dgm:spPr/>
      <dgm:t>
        <a:bodyPr/>
        <a:lstStyle/>
        <a:p>
          <a:pPr>
            <a:lnSpc>
              <a:spcPct val="100000"/>
            </a:lnSpc>
          </a:pPr>
          <a:r>
            <a:rPr lang="en-US" dirty="0"/>
            <a:t>What types of mail are most commonly returned?</a:t>
          </a:r>
        </a:p>
      </dgm: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FFF68A67-34D6-470C-A368-B05E39D7375F}" type="pres">
      <dgm:prSet presAssocID="{37B8DC2B-2EDF-4B23-BADB-1C4B941670EF}" presName="root" presStyleCnt="0">
        <dgm:presLayoutVars>
          <dgm:dir/>
          <dgm:resizeHandles val="exact"/>
        </dgm:presLayoutVars>
      </dgm:prSet>
      <dgm:spPr/>
    </dgm:pt>
    <dgm:pt modelId="{5832BFDB-130D-4D48-A4C3-44CBEAFB2C5A}" type="pres">
      <dgm:prSet presAssocID="{7EB58EA7-88C8-41F1-A2C9-601FC0F842CA}" presName="compNode" presStyleCnt="0"/>
      <dgm:spPr/>
    </dgm:pt>
    <dgm:pt modelId="{1D102C16-0DDF-4DA0-95D1-A56F0B48DF1C}" type="pres">
      <dgm:prSet presAssocID="{7EB58EA7-88C8-41F1-A2C9-601FC0F842CA}" presName="bgRect" presStyleLbl="bgShp" presStyleIdx="0" presStyleCnt="3"/>
      <dgm:spPr/>
    </dgm:pt>
    <dgm:pt modelId="{141BC21F-004E-4DCF-9E05-70C9EAC8CC21}" type="pres">
      <dgm:prSet presAssocID="{7EB58EA7-88C8-41F1-A2C9-601FC0F842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4F5A16EF-72C6-40F1-A1DA-E0DC26334861}" type="pres">
      <dgm:prSet presAssocID="{7EB58EA7-88C8-41F1-A2C9-601FC0F842CA}" presName="spaceRect" presStyleCnt="0"/>
      <dgm:spPr/>
    </dgm:pt>
    <dgm:pt modelId="{32502A6A-4ACA-4A07-96A1-3AA7A09E4D18}" type="pres">
      <dgm:prSet presAssocID="{7EB58EA7-88C8-41F1-A2C9-601FC0F842CA}" presName="parTx" presStyleLbl="revTx" presStyleIdx="0" presStyleCnt="3">
        <dgm:presLayoutVars>
          <dgm:chMax val="0"/>
          <dgm:chPref val="0"/>
        </dgm:presLayoutVars>
      </dgm:prSet>
      <dgm:spPr/>
    </dgm:pt>
    <dgm:pt modelId="{1AE5295E-56D3-4D18-9E4D-EE2905F48826}" type="pres">
      <dgm:prSet presAssocID="{F263E51C-C803-4DEE-89C6-1FCA3B20F716}" presName="sibTrans" presStyleCnt="0"/>
      <dgm:spPr/>
    </dgm:pt>
    <dgm:pt modelId="{76495FA5-CA83-467D-A415-C61F35BEDB10}" type="pres">
      <dgm:prSet presAssocID="{84588940-2D7D-4072-964A-A5F7B2222D6D}" presName="compNode" presStyleCnt="0"/>
      <dgm:spPr/>
    </dgm:pt>
    <dgm:pt modelId="{04C426FB-083F-4384-9804-75A885ED132F}" type="pres">
      <dgm:prSet presAssocID="{84588940-2D7D-4072-964A-A5F7B2222D6D}" presName="bgRect" presStyleLbl="bgShp" presStyleIdx="1" presStyleCnt="3" custLinFactNeighborY="3956"/>
      <dgm:spPr/>
    </dgm:pt>
    <dgm:pt modelId="{D97698A8-643C-4350-8ECB-7B8FB132D59E}" type="pres">
      <dgm:prSet presAssocID="{84588940-2D7D-4072-964A-A5F7B2222D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7E77BCAC-535F-4F5E-B9A2-1580621A4035}" type="pres">
      <dgm:prSet presAssocID="{84588940-2D7D-4072-964A-A5F7B2222D6D}" presName="spaceRect" presStyleCnt="0"/>
      <dgm:spPr/>
    </dgm:pt>
    <dgm:pt modelId="{E88A5C9B-12F3-4CA1-9489-FBDB0C9423CC}" type="pres">
      <dgm:prSet presAssocID="{84588940-2D7D-4072-964A-A5F7B2222D6D}" presName="parTx" presStyleLbl="revTx" presStyleIdx="1" presStyleCnt="3">
        <dgm:presLayoutVars>
          <dgm:chMax val="0"/>
          <dgm:chPref val="0"/>
        </dgm:presLayoutVars>
      </dgm:prSet>
      <dgm:spPr/>
    </dgm:pt>
    <dgm:pt modelId="{E79888A0-1B99-4F20-8048-366873B8C8CF}" type="pres">
      <dgm:prSet presAssocID="{AB37DBFA-9190-47A6-A332-95A2413E3026}" presName="sibTrans" presStyleCnt="0"/>
      <dgm:spPr/>
    </dgm:pt>
    <dgm:pt modelId="{922F816F-CC2A-4648-A95C-0AF70898CBE0}" type="pres">
      <dgm:prSet presAssocID="{ACE18EF4-5229-4D61-A14C-E5E5B3DF9951}" presName="compNode" presStyleCnt="0"/>
      <dgm:spPr/>
    </dgm:pt>
    <dgm:pt modelId="{4E3443D1-72F4-4787-8733-37D837E8BFED}" type="pres">
      <dgm:prSet presAssocID="{ACE18EF4-5229-4D61-A14C-E5E5B3DF9951}" presName="bgRect" presStyleLbl="bgShp" presStyleIdx="2" presStyleCnt="3"/>
      <dgm:spPr/>
    </dgm:pt>
    <dgm:pt modelId="{C4344E56-2089-4530-8850-C5614F1D2EAF}" type="pres">
      <dgm:prSet presAssocID="{ACE18EF4-5229-4D61-A14C-E5E5B3DF995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envelope with solid fill"/>
        </a:ext>
      </dgm:extLst>
    </dgm:pt>
    <dgm:pt modelId="{103C1278-2C6A-4193-8096-97E580A3DB42}" type="pres">
      <dgm:prSet presAssocID="{ACE18EF4-5229-4D61-A14C-E5E5B3DF9951}" presName="spaceRect" presStyleCnt="0"/>
      <dgm:spPr/>
    </dgm:pt>
    <dgm:pt modelId="{6B74ECF7-C253-4C5E-A75C-953F0B3A02BD}" type="pres">
      <dgm:prSet presAssocID="{ACE18EF4-5229-4D61-A14C-E5E5B3DF9951}" presName="parTx" presStyleLbl="revTx" presStyleIdx="2" presStyleCnt="3">
        <dgm:presLayoutVars>
          <dgm:chMax val="0"/>
          <dgm:chPref val="0"/>
        </dgm:presLayoutVars>
      </dgm:prSet>
      <dgm:spPr/>
    </dgm:pt>
  </dgm:ptLst>
  <dgm:cxnLst>
    <dgm:cxn modelId="{7CF15615-BF04-4663-930D-FC270CF1296D}" type="presOf" srcId="{84588940-2D7D-4072-964A-A5F7B2222D6D}" destId="{E88A5C9B-12F3-4CA1-9489-FBDB0C9423CC}" srcOrd="0" destOrd="0" presId="urn:microsoft.com/office/officeart/2018/2/layout/IconVerticalSolidList"/>
    <dgm:cxn modelId="{A854F740-A355-4D8E-BD9E-2866A963A87D}" srcId="{37B8DC2B-2EDF-4B23-BADB-1C4B941670EF}" destId="{ACE18EF4-5229-4D61-A14C-E5E5B3DF9951}" srcOrd="2" destOrd="0" parTransId="{6F44EEC9-8B98-4D4C-90F7-33673CD93F59}" sibTransId="{6886A473-99CC-4209-88FE-48FADDE94BC4}"/>
    <dgm:cxn modelId="{C00E0D71-F7F0-4CF4-96BD-BCE0D25F238F}" type="presOf" srcId="{7EB58EA7-88C8-41F1-A2C9-601FC0F842CA}" destId="{32502A6A-4ACA-4A07-96A1-3AA7A09E4D18}" srcOrd="0" destOrd="0" presId="urn:microsoft.com/office/officeart/2018/2/layout/IconVerticalSolidList"/>
    <dgm:cxn modelId="{E08F5F52-2466-49E2-96C8-05EC3B9C2992}" srcId="{37B8DC2B-2EDF-4B23-BADB-1C4B941670EF}" destId="{7EB58EA7-88C8-41F1-A2C9-601FC0F842CA}" srcOrd="0" destOrd="0" parTransId="{EFAE8A07-FAFE-4C88-81A2-0B908182D68F}" sibTransId="{F263E51C-C803-4DEE-89C6-1FCA3B20F716}"/>
    <dgm:cxn modelId="{E2480AC1-876A-4741-B695-338FFE428E40}" type="presOf" srcId="{37B8DC2B-2EDF-4B23-BADB-1C4B941670EF}" destId="{FFF68A67-34D6-470C-A368-B05E39D7375F}" srcOrd="0" destOrd="0" presId="urn:microsoft.com/office/officeart/2018/2/layout/IconVerticalSolidList"/>
    <dgm:cxn modelId="{C0E544D5-3EEE-4D36-B234-9DF60E91371B}" srcId="{37B8DC2B-2EDF-4B23-BADB-1C4B941670EF}" destId="{84588940-2D7D-4072-964A-A5F7B2222D6D}" srcOrd="1" destOrd="0" parTransId="{FFB33848-C605-49BD-A3F4-AEC76D203822}" sibTransId="{AB37DBFA-9190-47A6-A332-95A2413E3026}"/>
    <dgm:cxn modelId="{8C6456EB-6A48-48FB-8846-8B756CA20D12}" type="presOf" srcId="{ACE18EF4-5229-4D61-A14C-E5E5B3DF9951}" destId="{6B74ECF7-C253-4C5E-A75C-953F0B3A02BD}" srcOrd="0" destOrd="0" presId="urn:microsoft.com/office/officeart/2018/2/layout/IconVerticalSolidList"/>
    <dgm:cxn modelId="{52A8D533-DE11-422D-8A5B-57622BCB39D0}" type="presParOf" srcId="{FFF68A67-34D6-470C-A368-B05E39D7375F}" destId="{5832BFDB-130D-4D48-A4C3-44CBEAFB2C5A}" srcOrd="0" destOrd="0" presId="urn:microsoft.com/office/officeart/2018/2/layout/IconVerticalSolidList"/>
    <dgm:cxn modelId="{7AEDB650-21AB-47C6-A9F0-300256B4E7C2}" type="presParOf" srcId="{5832BFDB-130D-4D48-A4C3-44CBEAFB2C5A}" destId="{1D102C16-0DDF-4DA0-95D1-A56F0B48DF1C}" srcOrd="0" destOrd="0" presId="urn:microsoft.com/office/officeart/2018/2/layout/IconVerticalSolidList"/>
    <dgm:cxn modelId="{958ECD50-78BA-4CE6-88B5-3ADF5E00D658}" type="presParOf" srcId="{5832BFDB-130D-4D48-A4C3-44CBEAFB2C5A}" destId="{141BC21F-004E-4DCF-9E05-70C9EAC8CC21}" srcOrd="1" destOrd="0" presId="urn:microsoft.com/office/officeart/2018/2/layout/IconVerticalSolidList"/>
    <dgm:cxn modelId="{1C5735D0-8E62-45D7-9DD1-D29D2C536226}" type="presParOf" srcId="{5832BFDB-130D-4D48-A4C3-44CBEAFB2C5A}" destId="{4F5A16EF-72C6-40F1-A1DA-E0DC26334861}" srcOrd="2" destOrd="0" presId="urn:microsoft.com/office/officeart/2018/2/layout/IconVerticalSolidList"/>
    <dgm:cxn modelId="{43527122-3479-4396-8306-69636D519D60}" type="presParOf" srcId="{5832BFDB-130D-4D48-A4C3-44CBEAFB2C5A}" destId="{32502A6A-4ACA-4A07-96A1-3AA7A09E4D18}" srcOrd="3" destOrd="0" presId="urn:microsoft.com/office/officeart/2018/2/layout/IconVerticalSolidList"/>
    <dgm:cxn modelId="{409E28F4-9894-4199-BC62-88653A83C5FF}" type="presParOf" srcId="{FFF68A67-34D6-470C-A368-B05E39D7375F}" destId="{1AE5295E-56D3-4D18-9E4D-EE2905F48826}" srcOrd="1" destOrd="0" presId="urn:microsoft.com/office/officeart/2018/2/layout/IconVerticalSolidList"/>
    <dgm:cxn modelId="{85B11D33-0F4E-40DE-A7D0-FB2BBBEC1879}" type="presParOf" srcId="{FFF68A67-34D6-470C-A368-B05E39D7375F}" destId="{76495FA5-CA83-467D-A415-C61F35BEDB10}" srcOrd="2" destOrd="0" presId="urn:microsoft.com/office/officeart/2018/2/layout/IconVerticalSolidList"/>
    <dgm:cxn modelId="{6C793D0D-ECF2-4CF0-B629-65E5183A2D6D}" type="presParOf" srcId="{76495FA5-CA83-467D-A415-C61F35BEDB10}" destId="{04C426FB-083F-4384-9804-75A885ED132F}" srcOrd="0" destOrd="0" presId="urn:microsoft.com/office/officeart/2018/2/layout/IconVerticalSolidList"/>
    <dgm:cxn modelId="{45871741-4E52-491B-B1ED-C9BF337419A2}" type="presParOf" srcId="{76495FA5-CA83-467D-A415-C61F35BEDB10}" destId="{D97698A8-643C-4350-8ECB-7B8FB132D59E}" srcOrd="1" destOrd="0" presId="urn:microsoft.com/office/officeart/2018/2/layout/IconVerticalSolidList"/>
    <dgm:cxn modelId="{CD8D7B91-B9D4-4159-B1FF-6B0FD65033BE}" type="presParOf" srcId="{76495FA5-CA83-467D-A415-C61F35BEDB10}" destId="{7E77BCAC-535F-4F5E-B9A2-1580621A4035}" srcOrd="2" destOrd="0" presId="urn:microsoft.com/office/officeart/2018/2/layout/IconVerticalSolidList"/>
    <dgm:cxn modelId="{F442C7C4-9808-4337-918D-8A839434D79D}" type="presParOf" srcId="{76495FA5-CA83-467D-A415-C61F35BEDB10}" destId="{E88A5C9B-12F3-4CA1-9489-FBDB0C9423CC}" srcOrd="3" destOrd="0" presId="urn:microsoft.com/office/officeart/2018/2/layout/IconVerticalSolidList"/>
    <dgm:cxn modelId="{5C542708-070F-4FFC-BC21-8C896CC09800}" type="presParOf" srcId="{FFF68A67-34D6-470C-A368-B05E39D7375F}" destId="{E79888A0-1B99-4F20-8048-366873B8C8CF}" srcOrd="3" destOrd="0" presId="urn:microsoft.com/office/officeart/2018/2/layout/IconVerticalSolidList"/>
    <dgm:cxn modelId="{23B67551-FEB0-44CB-A821-758C31502F20}" type="presParOf" srcId="{FFF68A67-34D6-470C-A368-B05E39D7375F}" destId="{922F816F-CC2A-4648-A95C-0AF70898CBE0}" srcOrd="4" destOrd="0" presId="urn:microsoft.com/office/officeart/2018/2/layout/IconVerticalSolidList"/>
    <dgm:cxn modelId="{77908006-553F-4465-94BA-13E5252B927F}" type="presParOf" srcId="{922F816F-CC2A-4648-A95C-0AF70898CBE0}" destId="{4E3443D1-72F4-4787-8733-37D837E8BFED}" srcOrd="0" destOrd="0" presId="urn:microsoft.com/office/officeart/2018/2/layout/IconVerticalSolidList"/>
    <dgm:cxn modelId="{A8DC3B57-EFEC-4550-949F-3304619C9C81}" type="presParOf" srcId="{922F816F-CC2A-4648-A95C-0AF70898CBE0}" destId="{C4344E56-2089-4530-8850-C5614F1D2EAF}" srcOrd="1" destOrd="0" presId="urn:microsoft.com/office/officeart/2018/2/layout/IconVerticalSolidList"/>
    <dgm:cxn modelId="{99E08F9F-15C8-4481-AA9D-25434E56D6E2}" type="presParOf" srcId="{922F816F-CC2A-4648-A95C-0AF70898CBE0}" destId="{103C1278-2C6A-4193-8096-97E580A3DB42}" srcOrd="2" destOrd="0" presId="urn:microsoft.com/office/officeart/2018/2/layout/IconVerticalSolidList"/>
    <dgm:cxn modelId="{57A91E4A-F563-42A8-B204-23FC4DBB3C3E}" type="presParOf" srcId="{922F816F-CC2A-4648-A95C-0AF70898CBE0}" destId="{6B74ECF7-C253-4C5E-A75C-953F0B3A02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B8DC2B-2EDF-4B23-BADB-1C4B941670EF}"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7EB58EA7-88C8-41F1-A2C9-601FC0F842CA}">
      <dgm:prSet/>
      <dgm:spPr/>
      <dgm:t>
        <a:bodyPr/>
        <a:lstStyle/>
        <a:p>
          <a:pPr>
            <a:lnSpc>
              <a:spcPct val="100000"/>
            </a:lnSpc>
          </a:pPr>
          <a:r>
            <a:rPr lang="en-US" dirty="0"/>
            <a:t>Marginalized &amp; vulnerable groups have higher rates of mobility.</a:t>
          </a:r>
        </a:p>
      </dgm:t>
    </dgm:pt>
    <dgm:pt modelId="{EFAE8A07-FAFE-4C88-81A2-0B908182D68F}" type="parTrans" cxnId="{E08F5F52-2466-49E2-96C8-05EC3B9C2992}">
      <dgm:prSet/>
      <dgm:spPr/>
      <dgm:t>
        <a:bodyPr/>
        <a:lstStyle/>
        <a:p>
          <a:endParaRPr lang="en-US"/>
        </a:p>
      </dgm:t>
    </dgm:pt>
    <dgm:pt modelId="{F263E51C-C803-4DEE-89C6-1FCA3B20F716}" type="sibTrans" cxnId="{E08F5F52-2466-49E2-96C8-05EC3B9C2992}">
      <dgm:prSet/>
      <dgm:spPr/>
      <dgm:t>
        <a:bodyPr/>
        <a:lstStyle/>
        <a:p>
          <a:endParaRPr lang="en-US"/>
        </a:p>
      </dgm:t>
    </dgm:pt>
    <dgm:pt modelId="{84588940-2D7D-4072-964A-A5F7B2222D6D}">
      <dgm:prSet/>
      <dgm:spPr/>
      <dgm:t>
        <a:bodyPr/>
        <a:lstStyle/>
        <a:p>
          <a:pPr>
            <a:lnSpc>
              <a:spcPct val="100000"/>
            </a:lnSpc>
          </a:pPr>
          <a:r>
            <a:rPr lang="en-US" dirty="0"/>
            <a:t>Returned mail addressees skew toward low income / non-filing.</a:t>
          </a:r>
        </a:p>
      </dgm:t>
    </dgm:pt>
    <dgm:pt modelId="{FFB33848-C605-49BD-A3F4-AEC76D203822}" type="parTrans" cxnId="{C0E544D5-3EEE-4D36-B234-9DF60E91371B}">
      <dgm:prSet/>
      <dgm:spPr/>
      <dgm:t>
        <a:bodyPr/>
        <a:lstStyle/>
        <a:p>
          <a:endParaRPr lang="en-US"/>
        </a:p>
      </dgm:t>
    </dgm:pt>
    <dgm:pt modelId="{AB37DBFA-9190-47A6-A332-95A2413E3026}" type="sibTrans" cxnId="{C0E544D5-3EEE-4D36-B234-9DF60E91371B}">
      <dgm:prSet/>
      <dgm:spPr/>
      <dgm:t>
        <a:bodyPr/>
        <a:lstStyle/>
        <a:p>
          <a:endParaRPr lang="en-US"/>
        </a:p>
      </dgm:t>
    </dgm:pt>
    <dgm:pt modelId="{ACE18EF4-5229-4D61-A14C-E5E5B3DF9951}">
      <dgm:prSet/>
      <dgm:spPr/>
      <dgm:t>
        <a:bodyPr/>
        <a:lstStyle/>
        <a:p>
          <a:pPr>
            <a:lnSpc>
              <a:spcPct val="100000"/>
            </a:lnSpc>
          </a:pPr>
          <a:r>
            <a:rPr lang="en-US" dirty="0"/>
            <a:t>Mail regarding debts / assessments are most commonly returned.</a:t>
          </a:r>
        </a:p>
      </dgm:t>
    </dgm:pt>
    <dgm:pt modelId="{6F44EEC9-8B98-4D4C-90F7-33673CD93F59}" type="parTrans" cxnId="{A854F740-A355-4D8E-BD9E-2866A963A87D}">
      <dgm:prSet/>
      <dgm:spPr/>
      <dgm:t>
        <a:bodyPr/>
        <a:lstStyle/>
        <a:p>
          <a:endParaRPr lang="en-US"/>
        </a:p>
      </dgm:t>
    </dgm:pt>
    <dgm:pt modelId="{6886A473-99CC-4209-88FE-48FADDE94BC4}" type="sibTrans" cxnId="{A854F740-A355-4D8E-BD9E-2866A963A87D}">
      <dgm:prSet/>
      <dgm:spPr/>
      <dgm:t>
        <a:bodyPr/>
        <a:lstStyle/>
        <a:p>
          <a:endParaRPr lang="en-US"/>
        </a:p>
      </dgm:t>
    </dgm:pt>
    <dgm:pt modelId="{FFF68A67-34D6-470C-A368-B05E39D7375F}" type="pres">
      <dgm:prSet presAssocID="{37B8DC2B-2EDF-4B23-BADB-1C4B941670EF}" presName="root" presStyleCnt="0">
        <dgm:presLayoutVars>
          <dgm:dir/>
          <dgm:resizeHandles val="exact"/>
        </dgm:presLayoutVars>
      </dgm:prSet>
      <dgm:spPr/>
    </dgm:pt>
    <dgm:pt modelId="{5832BFDB-130D-4D48-A4C3-44CBEAFB2C5A}" type="pres">
      <dgm:prSet presAssocID="{7EB58EA7-88C8-41F1-A2C9-601FC0F842CA}" presName="compNode" presStyleCnt="0"/>
      <dgm:spPr/>
    </dgm:pt>
    <dgm:pt modelId="{1D102C16-0DDF-4DA0-95D1-A56F0B48DF1C}" type="pres">
      <dgm:prSet presAssocID="{7EB58EA7-88C8-41F1-A2C9-601FC0F842CA}" presName="bgRect" presStyleLbl="bgShp" presStyleIdx="0" presStyleCnt="3"/>
      <dgm:spPr/>
    </dgm:pt>
    <dgm:pt modelId="{141BC21F-004E-4DCF-9E05-70C9EAC8CC21}" type="pres">
      <dgm:prSet presAssocID="{7EB58EA7-88C8-41F1-A2C9-601FC0F842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4F5A16EF-72C6-40F1-A1DA-E0DC26334861}" type="pres">
      <dgm:prSet presAssocID="{7EB58EA7-88C8-41F1-A2C9-601FC0F842CA}" presName="spaceRect" presStyleCnt="0"/>
      <dgm:spPr/>
    </dgm:pt>
    <dgm:pt modelId="{32502A6A-4ACA-4A07-96A1-3AA7A09E4D18}" type="pres">
      <dgm:prSet presAssocID="{7EB58EA7-88C8-41F1-A2C9-601FC0F842CA}" presName="parTx" presStyleLbl="revTx" presStyleIdx="0" presStyleCnt="3">
        <dgm:presLayoutVars>
          <dgm:chMax val="0"/>
          <dgm:chPref val="0"/>
        </dgm:presLayoutVars>
      </dgm:prSet>
      <dgm:spPr/>
    </dgm:pt>
    <dgm:pt modelId="{1AE5295E-56D3-4D18-9E4D-EE2905F48826}" type="pres">
      <dgm:prSet presAssocID="{F263E51C-C803-4DEE-89C6-1FCA3B20F716}" presName="sibTrans" presStyleCnt="0"/>
      <dgm:spPr/>
    </dgm:pt>
    <dgm:pt modelId="{76495FA5-CA83-467D-A415-C61F35BEDB10}" type="pres">
      <dgm:prSet presAssocID="{84588940-2D7D-4072-964A-A5F7B2222D6D}" presName="compNode" presStyleCnt="0"/>
      <dgm:spPr/>
    </dgm:pt>
    <dgm:pt modelId="{04C426FB-083F-4384-9804-75A885ED132F}" type="pres">
      <dgm:prSet presAssocID="{84588940-2D7D-4072-964A-A5F7B2222D6D}" presName="bgRect" presStyleLbl="bgShp" presStyleIdx="1" presStyleCnt="3" custLinFactNeighborY="3956"/>
      <dgm:spPr/>
    </dgm:pt>
    <dgm:pt modelId="{D97698A8-643C-4350-8ECB-7B8FB132D59E}" type="pres">
      <dgm:prSet presAssocID="{84588940-2D7D-4072-964A-A5F7B2222D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7E77BCAC-535F-4F5E-B9A2-1580621A4035}" type="pres">
      <dgm:prSet presAssocID="{84588940-2D7D-4072-964A-A5F7B2222D6D}" presName="spaceRect" presStyleCnt="0"/>
      <dgm:spPr/>
    </dgm:pt>
    <dgm:pt modelId="{E88A5C9B-12F3-4CA1-9489-FBDB0C9423CC}" type="pres">
      <dgm:prSet presAssocID="{84588940-2D7D-4072-964A-A5F7B2222D6D}" presName="parTx" presStyleLbl="revTx" presStyleIdx="1" presStyleCnt="3">
        <dgm:presLayoutVars>
          <dgm:chMax val="0"/>
          <dgm:chPref val="0"/>
        </dgm:presLayoutVars>
      </dgm:prSet>
      <dgm:spPr/>
    </dgm:pt>
    <dgm:pt modelId="{E79888A0-1B99-4F20-8048-366873B8C8CF}" type="pres">
      <dgm:prSet presAssocID="{AB37DBFA-9190-47A6-A332-95A2413E3026}" presName="sibTrans" presStyleCnt="0"/>
      <dgm:spPr/>
    </dgm:pt>
    <dgm:pt modelId="{922F816F-CC2A-4648-A95C-0AF70898CBE0}" type="pres">
      <dgm:prSet presAssocID="{ACE18EF4-5229-4D61-A14C-E5E5B3DF9951}" presName="compNode" presStyleCnt="0"/>
      <dgm:spPr/>
    </dgm:pt>
    <dgm:pt modelId="{4E3443D1-72F4-4787-8733-37D837E8BFED}" type="pres">
      <dgm:prSet presAssocID="{ACE18EF4-5229-4D61-A14C-E5E5B3DF9951}" presName="bgRect" presStyleLbl="bgShp" presStyleIdx="2" presStyleCnt="3"/>
      <dgm:spPr/>
    </dgm:pt>
    <dgm:pt modelId="{C4344E56-2089-4530-8850-C5614F1D2EAF}" type="pres">
      <dgm:prSet presAssocID="{ACE18EF4-5229-4D61-A14C-E5E5B3DF995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envelope with solid fill"/>
        </a:ext>
      </dgm:extLst>
    </dgm:pt>
    <dgm:pt modelId="{103C1278-2C6A-4193-8096-97E580A3DB42}" type="pres">
      <dgm:prSet presAssocID="{ACE18EF4-5229-4D61-A14C-E5E5B3DF9951}" presName="spaceRect" presStyleCnt="0"/>
      <dgm:spPr/>
    </dgm:pt>
    <dgm:pt modelId="{6B74ECF7-C253-4C5E-A75C-953F0B3A02BD}" type="pres">
      <dgm:prSet presAssocID="{ACE18EF4-5229-4D61-A14C-E5E5B3DF9951}" presName="parTx" presStyleLbl="revTx" presStyleIdx="2" presStyleCnt="3">
        <dgm:presLayoutVars>
          <dgm:chMax val="0"/>
          <dgm:chPref val="0"/>
        </dgm:presLayoutVars>
      </dgm:prSet>
      <dgm:spPr/>
    </dgm:pt>
  </dgm:ptLst>
  <dgm:cxnLst>
    <dgm:cxn modelId="{7CF15615-BF04-4663-930D-FC270CF1296D}" type="presOf" srcId="{84588940-2D7D-4072-964A-A5F7B2222D6D}" destId="{E88A5C9B-12F3-4CA1-9489-FBDB0C9423CC}" srcOrd="0" destOrd="0" presId="urn:microsoft.com/office/officeart/2018/2/layout/IconVerticalSolidList"/>
    <dgm:cxn modelId="{A854F740-A355-4D8E-BD9E-2866A963A87D}" srcId="{37B8DC2B-2EDF-4B23-BADB-1C4B941670EF}" destId="{ACE18EF4-5229-4D61-A14C-E5E5B3DF9951}" srcOrd="2" destOrd="0" parTransId="{6F44EEC9-8B98-4D4C-90F7-33673CD93F59}" sibTransId="{6886A473-99CC-4209-88FE-48FADDE94BC4}"/>
    <dgm:cxn modelId="{C00E0D71-F7F0-4CF4-96BD-BCE0D25F238F}" type="presOf" srcId="{7EB58EA7-88C8-41F1-A2C9-601FC0F842CA}" destId="{32502A6A-4ACA-4A07-96A1-3AA7A09E4D18}" srcOrd="0" destOrd="0" presId="urn:microsoft.com/office/officeart/2018/2/layout/IconVerticalSolidList"/>
    <dgm:cxn modelId="{E08F5F52-2466-49E2-96C8-05EC3B9C2992}" srcId="{37B8DC2B-2EDF-4B23-BADB-1C4B941670EF}" destId="{7EB58EA7-88C8-41F1-A2C9-601FC0F842CA}" srcOrd="0" destOrd="0" parTransId="{EFAE8A07-FAFE-4C88-81A2-0B908182D68F}" sibTransId="{F263E51C-C803-4DEE-89C6-1FCA3B20F716}"/>
    <dgm:cxn modelId="{E2480AC1-876A-4741-B695-338FFE428E40}" type="presOf" srcId="{37B8DC2B-2EDF-4B23-BADB-1C4B941670EF}" destId="{FFF68A67-34D6-470C-A368-B05E39D7375F}" srcOrd="0" destOrd="0" presId="urn:microsoft.com/office/officeart/2018/2/layout/IconVerticalSolidList"/>
    <dgm:cxn modelId="{C0E544D5-3EEE-4D36-B234-9DF60E91371B}" srcId="{37B8DC2B-2EDF-4B23-BADB-1C4B941670EF}" destId="{84588940-2D7D-4072-964A-A5F7B2222D6D}" srcOrd="1" destOrd="0" parTransId="{FFB33848-C605-49BD-A3F4-AEC76D203822}" sibTransId="{AB37DBFA-9190-47A6-A332-95A2413E3026}"/>
    <dgm:cxn modelId="{8C6456EB-6A48-48FB-8846-8B756CA20D12}" type="presOf" srcId="{ACE18EF4-5229-4D61-A14C-E5E5B3DF9951}" destId="{6B74ECF7-C253-4C5E-A75C-953F0B3A02BD}" srcOrd="0" destOrd="0" presId="urn:microsoft.com/office/officeart/2018/2/layout/IconVerticalSolidList"/>
    <dgm:cxn modelId="{52A8D533-DE11-422D-8A5B-57622BCB39D0}" type="presParOf" srcId="{FFF68A67-34D6-470C-A368-B05E39D7375F}" destId="{5832BFDB-130D-4D48-A4C3-44CBEAFB2C5A}" srcOrd="0" destOrd="0" presId="urn:microsoft.com/office/officeart/2018/2/layout/IconVerticalSolidList"/>
    <dgm:cxn modelId="{7AEDB650-21AB-47C6-A9F0-300256B4E7C2}" type="presParOf" srcId="{5832BFDB-130D-4D48-A4C3-44CBEAFB2C5A}" destId="{1D102C16-0DDF-4DA0-95D1-A56F0B48DF1C}" srcOrd="0" destOrd="0" presId="urn:microsoft.com/office/officeart/2018/2/layout/IconVerticalSolidList"/>
    <dgm:cxn modelId="{958ECD50-78BA-4CE6-88B5-3ADF5E00D658}" type="presParOf" srcId="{5832BFDB-130D-4D48-A4C3-44CBEAFB2C5A}" destId="{141BC21F-004E-4DCF-9E05-70C9EAC8CC21}" srcOrd="1" destOrd="0" presId="urn:microsoft.com/office/officeart/2018/2/layout/IconVerticalSolidList"/>
    <dgm:cxn modelId="{1C5735D0-8E62-45D7-9DD1-D29D2C536226}" type="presParOf" srcId="{5832BFDB-130D-4D48-A4C3-44CBEAFB2C5A}" destId="{4F5A16EF-72C6-40F1-A1DA-E0DC26334861}" srcOrd="2" destOrd="0" presId="urn:microsoft.com/office/officeart/2018/2/layout/IconVerticalSolidList"/>
    <dgm:cxn modelId="{43527122-3479-4396-8306-69636D519D60}" type="presParOf" srcId="{5832BFDB-130D-4D48-A4C3-44CBEAFB2C5A}" destId="{32502A6A-4ACA-4A07-96A1-3AA7A09E4D18}" srcOrd="3" destOrd="0" presId="urn:microsoft.com/office/officeart/2018/2/layout/IconVerticalSolidList"/>
    <dgm:cxn modelId="{409E28F4-9894-4199-BC62-88653A83C5FF}" type="presParOf" srcId="{FFF68A67-34D6-470C-A368-B05E39D7375F}" destId="{1AE5295E-56D3-4D18-9E4D-EE2905F48826}" srcOrd="1" destOrd="0" presId="urn:microsoft.com/office/officeart/2018/2/layout/IconVerticalSolidList"/>
    <dgm:cxn modelId="{85B11D33-0F4E-40DE-A7D0-FB2BBBEC1879}" type="presParOf" srcId="{FFF68A67-34D6-470C-A368-B05E39D7375F}" destId="{76495FA5-CA83-467D-A415-C61F35BEDB10}" srcOrd="2" destOrd="0" presId="urn:microsoft.com/office/officeart/2018/2/layout/IconVerticalSolidList"/>
    <dgm:cxn modelId="{6C793D0D-ECF2-4CF0-B629-65E5183A2D6D}" type="presParOf" srcId="{76495FA5-CA83-467D-A415-C61F35BEDB10}" destId="{04C426FB-083F-4384-9804-75A885ED132F}" srcOrd="0" destOrd="0" presId="urn:microsoft.com/office/officeart/2018/2/layout/IconVerticalSolidList"/>
    <dgm:cxn modelId="{45871741-4E52-491B-B1ED-C9BF337419A2}" type="presParOf" srcId="{76495FA5-CA83-467D-A415-C61F35BEDB10}" destId="{D97698A8-643C-4350-8ECB-7B8FB132D59E}" srcOrd="1" destOrd="0" presId="urn:microsoft.com/office/officeart/2018/2/layout/IconVerticalSolidList"/>
    <dgm:cxn modelId="{CD8D7B91-B9D4-4159-B1FF-6B0FD65033BE}" type="presParOf" srcId="{76495FA5-CA83-467D-A415-C61F35BEDB10}" destId="{7E77BCAC-535F-4F5E-B9A2-1580621A4035}" srcOrd="2" destOrd="0" presId="urn:microsoft.com/office/officeart/2018/2/layout/IconVerticalSolidList"/>
    <dgm:cxn modelId="{F442C7C4-9808-4337-918D-8A839434D79D}" type="presParOf" srcId="{76495FA5-CA83-467D-A415-C61F35BEDB10}" destId="{E88A5C9B-12F3-4CA1-9489-FBDB0C9423CC}" srcOrd="3" destOrd="0" presId="urn:microsoft.com/office/officeart/2018/2/layout/IconVerticalSolidList"/>
    <dgm:cxn modelId="{5C542708-070F-4FFC-BC21-8C896CC09800}" type="presParOf" srcId="{FFF68A67-34D6-470C-A368-B05E39D7375F}" destId="{E79888A0-1B99-4F20-8048-366873B8C8CF}" srcOrd="3" destOrd="0" presId="urn:microsoft.com/office/officeart/2018/2/layout/IconVerticalSolidList"/>
    <dgm:cxn modelId="{23B67551-FEB0-44CB-A821-758C31502F20}" type="presParOf" srcId="{FFF68A67-34D6-470C-A368-B05E39D7375F}" destId="{922F816F-CC2A-4648-A95C-0AF70898CBE0}" srcOrd="4" destOrd="0" presId="urn:microsoft.com/office/officeart/2018/2/layout/IconVerticalSolidList"/>
    <dgm:cxn modelId="{77908006-553F-4465-94BA-13E5252B927F}" type="presParOf" srcId="{922F816F-CC2A-4648-A95C-0AF70898CBE0}" destId="{4E3443D1-72F4-4787-8733-37D837E8BFED}" srcOrd="0" destOrd="0" presId="urn:microsoft.com/office/officeart/2018/2/layout/IconVerticalSolidList"/>
    <dgm:cxn modelId="{A8DC3B57-EFEC-4550-949F-3304619C9C81}" type="presParOf" srcId="{922F816F-CC2A-4648-A95C-0AF70898CBE0}" destId="{C4344E56-2089-4530-8850-C5614F1D2EAF}" srcOrd="1" destOrd="0" presId="urn:microsoft.com/office/officeart/2018/2/layout/IconVerticalSolidList"/>
    <dgm:cxn modelId="{99E08F9F-15C8-4481-AA9D-25434E56D6E2}" type="presParOf" srcId="{922F816F-CC2A-4648-A95C-0AF70898CBE0}" destId="{103C1278-2C6A-4193-8096-97E580A3DB42}" srcOrd="2" destOrd="0" presId="urn:microsoft.com/office/officeart/2018/2/layout/IconVerticalSolidList"/>
    <dgm:cxn modelId="{57A91E4A-F563-42A8-B204-23FC4DBB3C3E}" type="presParOf" srcId="{922F816F-CC2A-4648-A95C-0AF70898CBE0}" destId="{6B74ECF7-C253-4C5E-A75C-953F0B3A02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2C16-0DDF-4DA0-95D1-A56F0B48DF1C}">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BC21F-004E-4DCF-9E05-70C9EAC8CC21}">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02A6A-4ACA-4A07-96A1-3AA7A09E4D18}">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dirty="0"/>
            <a:t>5.8 million mail items per year</a:t>
          </a:r>
        </a:p>
      </dsp:txBody>
      <dsp:txXfrm>
        <a:off x="1816103" y="671"/>
        <a:ext cx="4447536" cy="1572384"/>
      </dsp:txXfrm>
    </dsp:sp>
    <dsp:sp modelId="{04C426FB-083F-4384-9804-75A885ED132F}">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698A8-643C-4350-8ECB-7B8FB132D59E}">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A5C9B-12F3-4CA1-9489-FBDB0C9423CC}">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dirty="0"/>
            <a:t>200,000 – 400,000 returned undeliverable</a:t>
          </a:r>
        </a:p>
      </dsp:txBody>
      <dsp:txXfrm>
        <a:off x="1816103" y="1966151"/>
        <a:ext cx="4447536" cy="1572384"/>
      </dsp:txXfrm>
    </dsp:sp>
    <dsp:sp modelId="{4E3443D1-72F4-4787-8733-37D837E8BFED}">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44E56-2089-4530-8850-C5614F1D2EAF}">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4ECF7-C253-4C5E-A75C-953F0B3A02BD}">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dirty="0"/>
            <a:t>Collection delays, lost appeals, extra penalties, etc.</a:t>
          </a:r>
        </a:p>
      </dsp:txBody>
      <dsp:txXfrm>
        <a:off x="1816103" y="3931632"/>
        <a:ext cx="4447536" cy="1572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A54B1-E0C3-46E0-A0FD-0ACDDA26DF5F}">
      <dsp:nvSpPr>
        <dsp:cNvPr id="0" name=""/>
        <dsp:cNvSpPr/>
      </dsp:nvSpPr>
      <dsp:spPr>
        <a:xfrm>
          <a:off x="679050" y="390336"/>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57E51-8A96-418F-B36E-4F297A8B70D9}">
      <dsp:nvSpPr>
        <dsp:cNvPr id="0" name=""/>
        <dsp:cNvSpPr/>
      </dsp:nvSpPr>
      <dsp:spPr>
        <a:xfrm>
          <a:off x="1081237" y="792524"/>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BB46A9-06C7-462B-A5F3-87B02378FA5A}">
      <dsp:nvSpPr>
        <dsp:cNvPr id="0" name=""/>
        <dsp:cNvSpPr/>
      </dsp:nvSpPr>
      <dsp:spPr>
        <a:xfrm>
          <a:off x="75768" y="2647172"/>
          <a:ext cx="3093750" cy="131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ts val="0"/>
            </a:spcAft>
            <a:buNone/>
            <a:defRPr cap="all"/>
          </a:pPr>
          <a:r>
            <a:rPr lang="en-US" sz="2800" kern="1200" cap="none" dirty="0"/>
            <a:t>Mail Sent to</a:t>
          </a:r>
        </a:p>
        <a:p>
          <a:pPr marL="0" lvl="0" indent="0" algn="ctr" defTabSz="1244600">
            <a:lnSpc>
              <a:spcPct val="100000"/>
            </a:lnSpc>
            <a:spcBef>
              <a:spcPct val="0"/>
            </a:spcBef>
            <a:spcAft>
              <a:spcPct val="35000"/>
            </a:spcAft>
            <a:buNone/>
            <a:defRPr cap="all"/>
          </a:pPr>
          <a:r>
            <a:rPr lang="en-US" sz="2800" kern="1200" cap="none" dirty="0"/>
            <a:t>Address on File</a:t>
          </a:r>
        </a:p>
      </dsp:txBody>
      <dsp:txXfrm>
        <a:off x="75768" y="2647172"/>
        <a:ext cx="3093750" cy="1313828"/>
      </dsp:txXfrm>
    </dsp:sp>
    <dsp:sp modelId="{1B151472-006B-4CCE-90F0-87A4E3FA3127}">
      <dsp:nvSpPr>
        <dsp:cNvPr id="0" name=""/>
        <dsp:cNvSpPr/>
      </dsp:nvSpPr>
      <dsp:spPr>
        <a:xfrm>
          <a:off x="4314206" y="39003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188F38-D6DB-4903-B203-A6CBA4133061}">
      <dsp:nvSpPr>
        <dsp:cNvPr id="0" name=""/>
        <dsp:cNvSpPr/>
      </dsp:nvSpPr>
      <dsp:spPr>
        <a:xfrm>
          <a:off x="4716393" y="79222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C38CEF-6528-4F06-A3E6-4637935B982E}">
      <dsp:nvSpPr>
        <dsp:cNvPr id="0" name=""/>
        <dsp:cNvSpPr/>
      </dsp:nvSpPr>
      <dsp:spPr>
        <a:xfrm>
          <a:off x="3710925" y="2646277"/>
          <a:ext cx="3093750" cy="131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kern="1200" cap="none" dirty="0"/>
            <a:t>Mail Returned Undeliverable</a:t>
          </a:r>
        </a:p>
      </dsp:txBody>
      <dsp:txXfrm>
        <a:off x="3710925" y="2646277"/>
        <a:ext cx="3093750" cy="1315021"/>
      </dsp:txXfrm>
    </dsp:sp>
    <dsp:sp modelId="{F3F3ABB5-A1F6-4D95-99A2-EE7742067F62}">
      <dsp:nvSpPr>
        <dsp:cNvPr id="0" name=""/>
        <dsp:cNvSpPr/>
      </dsp:nvSpPr>
      <dsp:spPr>
        <a:xfrm>
          <a:off x="7949362" y="39003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1F76A-AC5A-4DEE-9EF8-8841F0872537}">
      <dsp:nvSpPr>
        <dsp:cNvPr id="0" name=""/>
        <dsp:cNvSpPr/>
      </dsp:nvSpPr>
      <dsp:spPr>
        <a:xfrm>
          <a:off x="8351550" y="79222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3180F4-41A0-406E-A675-984B17401A00}">
      <dsp:nvSpPr>
        <dsp:cNvPr id="0" name=""/>
        <dsp:cNvSpPr/>
      </dsp:nvSpPr>
      <dsp:spPr>
        <a:xfrm>
          <a:off x="7346081" y="2646277"/>
          <a:ext cx="3093750" cy="1315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kern="1200" cap="none" dirty="0"/>
            <a:t>More Mail Sent to “Known Bad Address”</a:t>
          </a:r>
        </a:p>
      </dsp:txBody>
      <dsp:txXfrm>
        <a:off x="7346081" y="2646277"/>
        <a:ext cx="3093750" cy="1315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2C16-0DDF-4DA0-95D1-A56F0B48DF1C}">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BC21F-004E-4DCF-9E05-70C9EAC8CC2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02A6A-4ACA-4A07-96A1-3AA7A09E4D1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Whose addresses change most frequently?</a:t>
          </a:r>
        </a:p>
      </dsp:txBody>
      <dsp:txXfrm>
        <a:off x="1435590" y="531"/>
        <a:ext cx="9080009" cy="1242935"/>
      </dsp:txXfrm>
    </dsp:sp>
    <dsp:sp modelId="{04C426FB-083F-4384-9804-75A885ED132F}">
      <dsp:nvSpPr>
        <dsp:cNvPr id="0" name=""/>
        <dsp:cNvSpPr/>
      </dsp:nvSpPr>
      <dsp:spPr>
        <a:xfrm>
          <a:off x="0" y="160337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698A8-643C-4350-8ECB-7B8FB132D59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A5C9B-12F3-4CA1-9489-FBDB0C9423C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What are the income demographics of returned mail addressees?</a:t>
          </a:r>
        </a:p>
      </dsp:txBody>
      <dsp:txXfrm>
        <a:off x="1435590" y="1554201"/>
        <a:ext cx="9080009" cy="1242935"/>
      </dsp:txXfrm>
    </dsp:sp>
    <dsp:sp modelId="{4E3443D1-72F4-4787-8733-37D837E8BFED}">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44E56-2089-4530-8850-C5614F1D2EAF}">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4ECF7-C253-4C5E-A75C-953F0B3A02B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What types of mail are most commonly returned?</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02C16-0DDF-4DA0-95D1-A56F0B48DF1C}">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BC21F-004E-4DCF-9E05-70C9EAC8CC2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02A6A-4ACA-4A07-96A1-3AA7A09E4D1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Marginalized &amp; vulnerable groups have higher rates of mobility.</a:t>
          </a:r>
        </a:p>
      </dsp:txBody>
      <dsp:txXfrm>
        <a:off x="1435590" y="531"/>
        <a:ext cx="9080009" cy="1242935"/>
      </dsp:txXfrm>
    </dsp:sp>
    <dsp:sp modelId="{04C426FB-083F-4384-9804-75A885ED132F}">
      <dsp:nvSpPr>
        <dsp:cNvPr id="0" name=""/>
        <dsp:cNvSpPr/>
      </dsp:nvSpPr>
      <dsp:spPr>
        <a:xfrm>
          <a:off x="0" y="160337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698A8-643C-4350-8ECB-7B8FB132D59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8A5C9B-12F3-4CA1-9489-FBDB0C9423C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Returned mail addressees skew toward low income / non-filing.</a:t>
          </a:r>
        </a:p>
      </dsp:txBody>
      <dsp:txXfrm>
        <a:off x="1435590" y="1554201"/>
        <a:ext cx="9080009" cy="1242935"/>
      </dsp:txXfrm>
    </dsp:sp>
    <dsp:sp modelId="{4E3443D1-72F4-4787-8733-37D837E8BFED}">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44E56-2089-4530-8850-C5614F1D2EAF}">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4ECF7-C253-4C5E-A75C-953F0B3A02B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Mail regarding debts / assessments are most commonly returned.</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8D1C7-9CBE-4284-9C7C-CF60303AD4A8}" type="datetimeFigureOut">
              <a:rPr lang="en-US" smtClean="0"/>
              <a:t>12/8/2022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59DCC-177F-4C18-ADC2-707110EBBBB1}" type="slidenum">
              <a:rPr lang="en-US" smtClean="0"/>
              <a:t>‹#›</a:t>
            </a:fld>
            <a:endParaRPr lang="en-US" dirty="0"/>
          </a:p>
        </p:txBody>
      </p:sp>
    </p:spTree>
    <p:extLst>
      <p:ext uri="{BB962C8B-B14F-4D97-AF65-F5344CB8AC3E}">
        <p14:creationId xmlns:p14="http://schemas.microsoft.com/office/powerpoint/2010/main" val="338044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759DCC-177F-4C18-ADC2-707110EBBBB1}" type="slidenum">
              <a:rPr lang="en-US" smtClean="0"/>
              <a:t>2</a:t>
            </a:fld>
            <a:endParaRPr lang="en-US" dirty="0"/>
          </a:p>
        </p:txBody>
      </p:sp>
    </p:spTree>
    <p:extLst>
      <p:ext uri="{BB962C8B-B14F-4D97-AF65-F5344CB8AC3E}">
        <p14:creationId xmlns:p14="http://schemas.microsoft.com/office/powerpoint/2010/main" val="646769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looking at whose address changes most frequently, researchers have identified a number of risk factors.</a:t>
            </a:r>
          </a:p>
          <a:p>
            <a:r>
              <a:rPr lang="en-US" sz="1800" dirty="0">
                <a:effectLst/>
                <a:latin typeface="Times New Roman" panose="02020603050405020304" pitchFamily="18" charset="0"/>
                <a:ea typeface="Calibri" panose="020F0502020204030204" pitchFamily="34" charset="0"/>
              </a:rPr>
              <a:t>One researcher summarized this: in general, housing instability and mobility is associated with…</a:t>
            </a:r>
            <a:endParaRPr lang="en-US" dirty="0"/>
          </a:p>
        </p:txBody>
      </p:sp>
      <p:sp>
        <p:nvSpPr>
          <p:cNvPr id="4" name="Slide Number Placeholder 3"/>
          <p:cNvSpPr>
            <a:spLocks noGrp="1"/>
          </p:cNvSpPr>
          <p:nvPr>
            <p:ph type="sldNum" sz="quarter" idx="5"/>
          </p:nvPr>
        </p:nvSpPr>
        <p:spPr/>
        <p:txBody>
          <a:bodyPr/>
          <a:lstStyle/>
          <a:p>
            <a:fld id="{33759DCC-177F-4C18-ADC2-707110EBBBB1}" type="slidenum">
              <a:rPr lang="en-US" smtClean="0"/>
              <a:t>11</a:t>
            </a:fld>
            <a:endParaRPr lang="en-US" dirty="0"/>
          </a:p>
        </p:txBody>
      </p:sp>
    </p:spTree>
    <p:extLst>
      <p:ext uri="{BB962C8B-B14F-4D97-AF65-F5344CB8AC3E}">
        <p14:creationId xmlns:p14="http://schemas.microsoft.com/office/powerpoint/2010/main" val="1147912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depletion of social and financial resources.</a:t>
            </a:r>
          </a:p>
          <a:p>
            <a:r>
              <a:rPr lang="en-US" dirty="0"/>
              <a:t>This is borne out in part by data from individual tax returns…</a:t>
            </a:r>
          </a:p>
        </p:txBody>
      </p:sp>
      <p:sp>
        <p:nvSpPr>
          <p:cNvPr id="4" name="Slide Number Placeholder 3"/>
          <p:cNvSpPr>
            <a:spLocks noGrp="1"/>
          </p:cNvSpPr>
          <p:nvPr>
            <p:ph type="sldNum" sz="quarter" idx="5"/>
          </p:nvPr>
        </p:nvSpPr>
        <p:spPr/>
        <p:txBody>
          <a:bodyPr/>
          <a:lstStyle/>
          <a:p>
            <a:fld id="{33759DCC-177F-4C18-ADC2-707110EBBBB1}" type="slidenum">
              <a:rPr lang="en-US" smtClean="0"/>
              <a:t>12</a:t>
            </a:fld>
            <a:endParaRPr lang="en-US" dirty="0"/>
          </a:p>
        </p:txBody>
      </p:sp>
    </p:spTree>
    <p:extLst>
      <p:ext uri="{BB962C8B-B14F-4D97-AF65-F5344CB8AC3E}">
        <p14:creationId xmlns:p14="http://schemas.microsoft.com/office/powerpoint/2010/main" val="137937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From 2017 to 2021, over 66% of </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returned mail shown here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associated with households with taxable incomes of less than $40k. ~6% no reported household taxable income.</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graph is skewed a bit toward low income. Data comes with a major caveat, though…</a:t>
            </a:r>
          </a:p>
        </p:txBody>
      </p:sp>
      <p:sp>
        <p:nvSpPr>
          <p:cNvPr id="4" name="Slide Number Placeholder 3"/>
          <p:cNvSpPr>
            <a:spLocks noGrp="1"/>
          </p:cNvSpPr>
          <p:nvPr>
            <p:ph type="sldNum" sz="quarter" idx="5"/>
          </p:nvPr>
        </p:nvSpPr>
        <p:spPr/>
        <p:txBody>
          <a:bodyPr/>
          <a:lstStyle/>
          <a:p>
            <a:fld id="{33759DCC-177F-4C18-ADC2-707110EBBBB1}" type="slidenum">
              <a:rPr lang="en-US" smtClean="0"/>
              <a:t>13</a:t>
            </a:fld>
            <a:endParaRPr lang="en-US" dirty="0"/>
          </a:p>
        </p:txBody>
      </p:sp>
    </p:spTree>
    <p:extLst>
      <p:ext uri="{BB962C8B-B14F-4D97-AF65-F5344CB8AC3E}">
        <p14:creationId xmlns:p14="http://schemas.microsoft.com/office/powerpoint/2010/main" val="388164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12% of the returned mail could be matched to a tax return for the same year.</a:t>
            </a:r>
          </a:p>
          <a:p>
            <a:r>
              <a:rPr lang="en-US" dirty="0"/>
              <a:t>The remaining 88% was sent to people who didn’t file; </a:t>
            </a:r>
            <a:r>
              <a:rPr lang="en-US" dirty="0" err="1"/>
              <a:t>nonfilers</a:t>
            </a:r>
            <a:r>
              <a:rPr lang="en-US" dirty="0"/>
              <a:t> tend to be very low-income people who may not be required to file.</a:t>
            </a:r>
          </a:p>
        </p:txBody>
      </p:sp>
      <p:sp>
        <p:nvSpPr>
          <p:cNvPr id="4" name="Slide Number Placeholder 3"/>
          <p:cNvSpPr>
            <a:spLocks noGrp="1"/>
          </p:cNvSpPr>
          <p:nvPr>
            <p:ph type="sldNum" sz="quarter" idx="5"/>
          </p:nvPr>
        </p:nvSpPr>
        <p:spPr/>
        <p:txBody>
          <a:bodyPr/>
          <a:lstStyle/>
          <a:p>
            <a:fld id="{33759DCC-177F-4C18-ADC2-707110EBBBB1}" type="slidenum">
              <a:rPr lang="en-US" smtClean="0"/>
              <a:t>14</a:t>
            </a:fld>
            <a:endParaRPr lang="en-US" dirty="0"/>
          </a:p>
        </p:txBody>
      </p:sp>
    </p:spTree>
    <p:extLst>
      <p:ext uri="{BB962C8B-B14F-4D97-AF65-F5344CB8AC3E}">
        <p14:creationId xmlns:p14="http://schemas.microsoft.com/office/powerpoint/2010/main" val="74312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won’t talk about it too much as I haven’t completed analysis, but did match random sample of ~3k addresses to census tracts.</a:t>
            </a:r>
          </a:p>
          <a:p>
            <a:r>
              <a:rPr lang="en-US" dirty="0"/>
              <a:t>Compared income, poverty, and race distributions between all tracts and address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Moving on, I also looked at…</a:t>
            </a:r>
          </a:p>
        </p:txBody>
      </p:sp>
      <p:sp>
        <p:nvSpPr>
          <p:cNvPr id="4" name="Slide Number Placeholder 3"/>
          <p:cNvSpPr>
            <a:spLocks noGrp="1"/>
          </p:cNvSpPr>
          <p:nvPr>
            <p:ph type="sldNum" sz="quarter" idx="5"/>
          </p:nvPr>
        </p:nvSpPr>
        <p:spPr/>
        <p:txBody>
          <a:bodyPr/>
          <a:lstStyle/>
          <a:p>
            <a:fld id="{33759DCC-177F-4C18-ADC2-707110EBBBB1}" type="slidenum">
              <a:rPr lang="en-US" smtClean="0"/>
              <a:t>15</a:t>
            </a:fld>
            <a:endParaRPr lang="en-US" dirty="0"/>
          </a:p>
        </p:txBody>
      </p:sp>
    </p:spTree>
    <p:extLst>
      <p:ext uri="{BB962C8B-B14F-4D97-AF65-F5344CB8AC3E}">
        <p14:creationId xmlns:p14="http://schemas.microsoft.com/office/powerpoint/2010/main" val="311887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…types of mail being returned.</a:t>
            </a:r>
            <a:endParaRPr lang="en-US" dirty="0"/>
          </a:p>
          <a:p>
            <a:r>
              <a:rPr lang="en-US" dirty="0"/>
              <a:t>These top mail types constituted at least 5% of the returned mail in any given year. All deal with debt and collections.</a:t>
            </a:r>
          </a:p>
          <a:p>
            <a:r>
              <a:rPr lang="en-US" dirty="0"/>
              <a:t>All five of the mail types with over 20% returned rates also deal with debt and collections.</a:t>
            </a:r>
          </a:p>
        </p:txBody>
      </p:sp>
      <p:sp>
        <p:nvSpPr>
          <p:cNvPr id="4" name="Slide Number Placeholder 3"/>
          <p:cNvSpPr>
            <a:spLocks noGrp="1"/>
          </p:cNvSpPr>
          <p:nvPr>
            <p:ph type="sldNum" sz="quarter" idx="5"/>
          </p:nvPr>
        </p:nvSpPr>
        <p:spPr/>
        <p:txBody>
          <a:bodyPr/>
          <a:lstStyle/>
          <a:p>
            <a:fld id="{33759DCC-177F-4C18-ADC2-707110EBBBB1}" type="slidenum">
              <a:rPr lang="en-US" smtClean="0"/>
              <a:t>16</a:t>
            </a:fld>
            <a:endParaRPr lang="en-US" dirty="0"/>
          </a:p>
        </p:txBody>
      </p:sp>
    </p:spTree>
    <p:extLst>
      <p:ext uri="{BB962C8B-B14F-4D97-AF65-F5344CB8AC3E}">
        <p14:creationId xmlns:p14="http://schemas.microsoft.com/office/powerpoint/2010/main" val="2592903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 summarizing the social costs –</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While taxpayers are legally responsible for maintaining a current address, that burden and the effects of not doing so are distributed very unequally.</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#2/3 Those least able to pay and least able to afford missed appeal dates are missing mail primarily regarding such debts. This also slows the DOR’s own collections efforts, AND conflicts with other priorities: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Taxpayer rights to know, right to appeal.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DOR vision: To create a clear and easy experience for our customers.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DOR values: Earn the trust of taxpayers. Build partnerships. Do the right thing.</a:t>
            </a:r>
          </a:p>
        </p:txBody>
      </p:sp>
      <p:sp>
        <p:nvSpPr>
          <p:cNvPr id="4" name="Slide Number Placeholder 3"/>
          <p:cNvSpPr>
            <a:spLocks noGrp="1"/>
          </p:cNvSpPr>
          <p:nvPr>
            <p:ph type="sldNum" sz="quarter" idx="5"/>
          </p:nvPr>
        </p:nvSpPr>
        <p:spPr/>
        <p:txBody>
          <a:bodyPr/>
          <a:lstStyle/>
          <a:p>
            <a:fld id="{33759DCC-177F-4C18-ADC2-707110EBBBB1}" type="slidenum">
              <a:rPr lang="en-US" smtClean="0"/>
              <a:t>17</a:t>
            </a:fld>
            <a:endParaRPr lang="en-US" dirty="0"/>
          </a:p>
        </p:txBody>
      </p:sp>
    </p:spTree>
    <p:extLst>
      <p:ext uri="{BB962C8B-B14F-4D97-AF65-F5344CB8AC3E}">
        <p14:creationId xmlns:p14="http://schemas.microsoft.com/office/powerpoint/2010/main" val="287212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Broad </a:t>
            </a:r>
            <a:r>
              <a:rPr lang="en-US" dirty="0"/>
              <a:t>strokes.</a:t>
            </a:r>
          </a:p>
          <a:p>
            <a:endParaRPr lang="en-US" dirty="0"/>
          </a:p>
        </p:txBody>
      </p:sp>
      <p:sp>
        <p:nvSpPr>
          <p:cNvPr id="4" name="Slide Number Placeholder 3"/>
          <p:cNvSpPr>
            <a:spLocks noGrp="1"/>
          </p:cNvSpPr>
          <p:nvPr>
            <p:ph type="sldNum" sz="quarter" idx="5"/>
          </p:nvPr>
        </p:nvSpPr>
        <p:spPr/>
        <p:txBody>
          <a:bodyPr/>
          <a:lstStyle/>
          <a:p>
            <a:fld id="{33759DCC-177F-4C18-ADC2-707110EBBBB1}" type="slidenum">
              <a:rPr lang="en-US" smtClean="0"/>
              <a:t>18</a:t>
            </a:fld>
            <a:endParaRPr lang="en-US" dirty="0"/>
          </a:p>
        </p:txBody>
      </p:sp>
    </p:spTree>
    <p:extLst>
      <p:ext uri="{BB962C8B-B14F-4D97-AF65-F5344CB8AC3E}">
        <p14:creationId xmlns:p14="http://schemas.microsoft.com/office/powerpoint/2010/main" val="2025800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759DCC-177F-4C18-ADC2-707110EBBBB1}" type="slidenum">
              <a:rPr lang="en-US" smtClean="0"/>
              <a:t>19</a:t>
            </a:fld>
            <a:endParaRPr lang="en-US" dirty="0"/>
          </a:p>
        </p:txBody>
      </p:sp>
    </p:spTree>
    <p:extLst>
      <p:ext uri="{BB962C8B-B14F-4D97-AF65-F5344CB8AC3E}">
        <p14:creationId xmlns:p14="http://schemas.microsoft.com/office/powerpoint/2010/main" val="350415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 initiates contact almost exclusively by mail… 5.8 million…</a:t>
            </a:r>
          </a:p>
          <a:p>
            <a:endParaRPr lang="en-US" dirty="0"/>
          </a:p>
          <a:p>
            <a:r>
              <a:rPr lang="en-US" dirty="0"/>
              <a:t>All sorts of issues that slow down DOR processes and reduce voluntary compliance without even involving the taxpayer (no chance to comply).</a:t>
            </a:r>
          </a:p>
          <a:p>
            <a:r>
              <a:rPr lang="en-US" dirty="0"/>
              <a:t>Diving deeper into where this returned mail is coming from…</a:t>
            </a:r>
          </a:p>
        </p:txBody>
      </p:sp>
      <p:sp>
        <p:nvSpPr>
          <p:cNvPr id="4" name="Slide Number Placeholder 3"/>
          <p:cNvSpPr>
            <a:spLocks noGrp="1"/>
          </p:cNvSpPr>
          <p:nvPr>
            <p:ph type="sldNum" sz="quarter" idx="5"/>
          </p:nvPr>
        </p:nvSpPr>
        <p:spPr/>
        <p:txBody>
          <a:bodyPr/>
          <a:lstStyle/>
          <a:p>
            <a:fld id="{33759DCC-177F-4C18-ADC2-707110EBBBB1}" type="slidenum">
              <a:rPr lang="en-US" smtClean="0"/>
              <a:t>3</a:t>
            </a:fld>
            <a:endParaRPr lang="en-US" dirty="0"/>
          </a:p>
        </p:txBody>
      </p:sp>
    </p:spTree>
    <p:extLst>
      <p:ext uri="{BB962C8B-B14F-4D97-AF65-F5344CB8AC3E}">
        <p14:creationId xmlns:p14="http://schemas.microsoft.com/office/powerpoint/2010/main" val="411644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the volume from individuals, but returned mail rate for individuals’ mail fell in 2020 and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likely due to systematic changes in how GenTax handles SOA docs (most common type of returned 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Issue less often (2019) and prevent generation after mail returned (2020).</a:t>
            </a:r>
          </a:p>
          <a:p>
            <a:endParaRPr lang="en-US" dirty="0"/>
          </a:p>
          <a:p>
            <a:endParaRPr lang="en-US" dirty="0"/>
          </a:p>
        </p:txBody>
      </p:sp>
      <p:sp>
        <p:nvSpPr>
          <p:cNvPr id="4" name="Slide Number Placeholder 3"/>
          <p:cNvSpPr>
            <a:spLocks noGrp="1"/>
          </p:cNvSpPr>
          <p:nvPr>
            <p:ph type="sldNum" sz="quarter" idx="5"/>
          </p:nvPr>
        </p:nvSpPr>
        <p:spPr/>
        <p:txBody>
          <a:bodyPr/>
          <a:lstStyle/>
          <a:p>
            <a:fld id="{33759DCC-177F-4C18-ADC2-707110EBBBB1}" type="slidenum">
              <a:rPr lang="en-US" smtClean="0"/>
              <a:t>4</a:t>
            </a:fld>
            <a:endParaRPr lang="en-US" dirty="0"/>
          </a:p>
        </p:txBody>
      </p:sp>
    </p:spTree>
    <p:extLst>
      <p:ext uri="{BB962C8B-B14F-4D97-AF65-F5344CB8AC3E}">
        <p14:creationId xmlns:p14="http://schemas.microsoft.com/office/powerpoint/2010/main" val="377822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research, I found it helpful to compare DOR procedures around returned mail to those found in the IRS’s internal revenue manual.</a:t>
            </a:r>
          </a:p>
          <a:p>
            <a:endParaRPr lang="en-US" dirty="0"/>
          </a:p>
          <a:p>
            <a:r>
              <a:rPr lang="en-US" dirty="0"/>
              <a:t>This comparison highlighted some weaknesses, namely that we have limited systems for updating addresses outside annual returns.</a:t>
            </a:r>
          </a:p>
          <a:p>
            <a:r>
              <a:rPr lang="en-US" sz="1800" dirty="0">
                <a:effectLst/>
                <a:latin typeface="Times New Roman" panose="02020603050405020304" pitchFamily="18" charset="0"/>
                <a:ea typeface="Calibri" panose="020F0502020204030204" pitchFamily="34" charset="0"/>
              </a:rPr>
              <a:t>We obviously can’t track addresses with perfect accuracy no matter the procedures, b</a:t>
            </a:r>
            <a:r>
              <a:rPr lang="en-US" dirty="0"/>
              <a:t>ut there’s a lot of room for improvement, specifically with what’s called… (“known bad addresses”)</a:t>
            </a:r>
          </a:p>
        </p:txBody>
      </p:sp>
      <p:sp>
        <p:nvSpPr>
          <p:cNvPr id="4" name="Slide Number Placeholder 3"/>
          <p:cNvSpPr>
            <a:spLocks noGrp="1"/>
          </p:cNvSpPr>
          <p:nvPr>
            <p:ph type="sldNum" sz="quarter" idx="5"/>
          </p:nvPr>
        </p:nvSpPr>
        <p:spPr/>
        <p:txBody>
          <a:bodyPr/>
          <a:lstStyle/>
          <a:p>
            <a:fld id="{33759DCC-177F-4C18-ADC2-707110EBBBB1}" type="slidenum">
              <a:rPr lang="en-US" smtClean="0"/>
              <a:t>5</a:t>
            </a:fld>
            <a:endParaRPr lang="en-US" dirty="0"/>
          </a:p>
        </p:txBody>
      </p:sp>
    </p:spTree>
    <p:extLst>
      <p:ext uri="{BB962C8B-B14F-4D97-AF65-F5344CB8AC3E}">
        <p14:creationId xmlns:p14="http://schemas.microsoft.com/office/powerpoint/2010/main" val="151427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“Known Bad Addresses”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estimated the amount of mail returned from known bad addresses…</a:t>
            </a:r>
          </a:p>
          <a:p>
            <a:endParaRPr lang="en-US" dirty="0"/>
          </a:p>
        </p:txBody>
      </p:sp>
      <p:sp>
        <p:nvSpPr>
          <p:cNvPr id="4" name="Slide Number Placeholder 3"/>
          <p:cNvSpPr>
            <a:spLocks noGrp="1"/>
          </p:cNvSpPr>
          <p:nvPr>
            <p:ph type="sldNum" sz="quarter" idx="5"/>
          </p:nvPr>
        </p:nvSpPr>
        <p:spPr/>
        <p:txBody>
          <a:bodyPr/>
          <a:lstStyle/>
          <a:p>
            <a:fld id="{33759DCC-177F-4C18-ADC2-707110EBBBB1}" type="slidenum">
              <a:rPr lang="en-US" smtClean="0"/>
              <a:t>6</a:t>
            </a:fld>
            <a:endParaRPr lang="en-US" dirty="0"/>
          </a:p>
        </p:txBody>
      </p:sp>
    </p:spTree>
    <p:extLst>
      <p:ext uri="{BB962C8B-B14F-4D97-AF65-F5344CB8AC3E}">
        <p14:creationId xmlns:p14="http://schemas.microsoft.com/office/powerpoint/2010/main" val="157040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estimating amount of mail returned from a given addresses repeatedly.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assumptions built in, both downward pressure on number (establishing min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800" dirty="0">
                <a:effectLst/>
                <a:latin typeface="Times New Roman" panose="02020603050405020304" pitchFamily="18" charset="0"/>
                <a:ea typeface="Calibri" panose="020F0502020204030204" pitchFamily="34" charset="0"/>
              </a:rPr>
              <a:t>Mailings to same address on same day counted as one </a:t>
            </a:r>
            <a:r>
              <a:rPr lang="en-US" dirty="0"/>
              <a:t>(if 3 mail items sent in one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Tracking unique addresses started with transition to using GenTax in mid-2016, partial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these numbers…</a:t>
            </a:r>
          </a:p>
        </p:txBody>
      </p:sp>
      <p:sp>
        <p:nvSpPr>
          <p:cNvPr id="4" name="Slide Number Placeholder 3"/>
          <p:cNvSpPr>
            <a:spLocks noGrp="1"/>
          </p:cNvSpPr>
          <p:nvPr>
            <p:ph type="sldNum" sz="quarter" idx="5"/>
          </p:nvPr>
        </p:nvSpPr>
        <p:spPr/>
        <p:txBody>
          <a:bodyPr/>
          <a:lstStyle/>
          <a:p>
            <a:fld id="{33759DCC-177F-4C18-ADC2-707110EBBBB1}" type="slidenum">
              <a:rPr lang="en-US" smtClean="0"/>
              <a:t>7</a:t>
            </a:fld>
            <a:endParaRPr lang="en-US" dirty="0"/>
          </a:p>
        </p:txBody>
      </p:sp>
    </p:spTree>
    <p:extLst>
      <p:ext uri="{BB962C8B-B14F-4D97-AF65-F5344CB8AC3E}">
        <p14:creationId xmlns:p14="http://schemas.microsoft.com/office/powerpoint/2010/main" val="149938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these numbers… mailings to known bad addresses make up at around 2/3 of returned 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 $3 per returned mail, minimums estimates for direct financial costs are around half a million dollars annually.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accounting for other costs like uncollected tax revenue or interest accumulating on refunds owed to taxpayers.</a:t>
            </a:r>
          </a:p>
        </p:txBody>
      </p:sp>
      <p:sp>
        <p:nvSpPr>
          <p:cNvPr id="4" name="Slide Number Placeholder 3"/>
          <p:cNvSpPr>
            <a:spLocks noGrp="1"/>
          </p:cNvSpPr>
          <p:nvPr>
            <p:ph type="sldNum" sz="quarter" idx="5"/>
          </p:nvPr>
        </p:nvSpPr>
        <p:spPr/>
        <p:txBody>
          <a:bodyPr/>
          <a:lstStyle/>
          <a:p>
            <a:fld id="{33759DCC-177F-4C18-ADC2-707110EBBBB1}" type="slidenum">
              <a:rPr lang="en-US" smtClean="0"/>
              <a:t>8</a:t>
            </a:fld>
            <a:endParaRPr lang="en-US" dirty="0"/>
          </a:p>
        </p:txBody>
      </p:sp>
    </p:spTree>
    <p:extLst>
      <p:ext uri="{BB962C8B-B14F-4D97-AF65-F5344CB8AC3E}">
        <p14:creationId xmlns:p14="http://schemas.microsoft.com/office/powerpoint/2010/main" val="3984161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don’t have a similar dollar estimate for the costs from a taxpayer perspective, but a 2017 internal audit of the DOR’s mail processing noted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Continuing to look at this issue from the taxpayer side, we must also consider…</a:t>
            </a:r>
          </a:p>
        </p:txBody>
      </p:sp>
      <p:sp>
        <p:nvSpPr>
          <p:cNvPr id="4" name="Slide Number Placeholder 3"/>
          <p:cNvSpPr>
            <a:spLocks noGrp="1"/>
          </p:cNvSpPr>
          <p:nvPr>
            <p:ph type="sldNum" sz="quarter" idx="5"/>
          </p:nvPr>
        </p:nvSpPr>
        <p:spPr/>
        <p:txBody>
          <a:bodyPr/>
          <a:lstStyle/>
          <a:p>
            <a:fld id="{33759DCC-177F-4C18-ADC2-707110EBBBB1}" type="slidenum">
              <a:rPr lang="en-US" smtClean="0"/>
              <a:t>9</a:t>
            </a:fld>
            <a:endParaRPr lang="en-US" dirty="0"/>
          </a:p>
        </p:txBody>
      </p:sp>
    </p:spTree>
    <p:extLst>
      <p:ext uri="{BB962C8B-B14F-4D97-AF65-F5344CB8AC3E}">
        <p14:creationId xmlns:p14="http://schemas.microsoft.com/office/powerpoint/2010/main" val="323067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costs, which I looked at from three angles.</a:t>
            </a:r>
          </a:p>
          <a:p>
            <a:endParaRPr lang="en-US" dirty="0"/>
          </a:p>
        </p:txBody>
      </p:sp>
      <p:sp>
        <p:nvSpPr>
          <p:cNvPr id="4" name="Slide Number Placeholder 3"/>
          <p:cNvSpPr>
            <a:spLocks noGrp="1"/>
          </p:cNvSpPr>
          <p:nvPr>
            <p:ph type="sldNum" sz="quarter" idx="5"/>
          </p:nvPr>
        </p:nvSpPr>
        <p:spPr/>
        <p:txBody>
          <a:bodyPr/>
          <a:lstStyle/>
          <a:p>
            <a:fld id="{33759DCC-177F-4C18-ADC2-707110EBBBB1}" type="slidenum">
              <a:rPr lang="en-US" smtClean="0"/>
              <a:t>10</a:t>
            </a:fld>
            <a:endParaRPr lang="en-US" dirty="0"/>
          </a:p>
        </p:txBody>
      </p:sp>
    </p:spTree>
    <p:extLst>
      <p:ext uri="{BB962C8B-B14F-4D97-AF65-F5344CB8AC3E}">
        <p14:creationId xmlns:p14="http://schemas.microsoft.com/office/powerpoint/2010/main" val="41719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6D3D-F0EA-4627-A4E3-4ED3145D90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F19974-497C-47E5-B637-C345F0BE4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46997B-3775-431D-921E-FB30CCDFB674}"/>
              </a:ext>
            </a:extLst>
          </p:cNvPr>
          <p:cNvSpPr>
            <a:spLocks noGrp="1"/>
          </p:cNvSpPr>
          <p:nvPr>
            <p:ph type="dt" sz="half" idx="10"/>
          </p:nvPr>
        </p:nvSpPr>
        <p:spPr/>
        <p:txBody>
          <a:bodyPr/>
          <a:lstStyle/>
          <a:p>
            <a:fld id="{C62DC118-7765-4339-A5CE-B13244CBE85E}" type="datetime1">
              <a:rPr lang="en-US" smtClean="0"/>
              <a:t>12/8/2022</a:t>
            </a:fld>
            <a:endParaRPr lang="en-US" dirty="0"/>
          </a:p>
        </p:txBody>
      </p:sp>
      <p:sp>
        <p:nvSpPr>
          <p:cNvPr id="5" name="Footer Placeholder 4">
            <a:extLst>
              <a:ext uri="{FF2B5EF4-FFF2-40B4-BE49-F238E27FC236}">
                <a16:creationId xmlns:a16="http://schemas.microsoft.com/office/drawing/2014/main" id="{63908FFB-ABC0-492F-8830-153E8CE6FD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80B276-CB50-4C8D-9C7D-074907DE5FA1}"/>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403497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CA86-A4D4-4ECF-A400-766E3F4E8E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EA8F98-17C3-4816-8D29-294E5BC34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A6FE2-D465-419D-B73C-7584475A6C76}"/>
              </a:ext>
            </a:extLst>
          </p:cNvPr>
          <p:cNvSpPr>
            <a:spLocks noGrp="1"/>
          </p:cNvSpPr>
          <p:nvPr>
            <p:ph type="dt" sz="half" idx="10"/>
          </p:nvPr>
        </p:nvSpPr>
        <p:spPr/>
        <p:txBody>
          <a:bodyPr/>
          <a:lstStyle/>
          <a:p>
            <a:fld id="{040A3E18-F2FB-4983-9963-980494E73161}" type="datetime1">
              <a:rPr lang="en-US" smtClean="0"/>
              <a:t>12/8/2022</a:t>
            </a:fld>
            <a:endParaRPr lang="en-US" dirty="0"/>
          </a:p>
        </p:txBody>
      </p:sp>
      <p:sp>
        <p:nvSpPr>
          <p:cNvPr id="5" name="Footer Placeholder 4">
            <a:extLst>
              <a:ext uri="{FF2B5EF4-FFF2-40B4-BE49-F238E27FC236}">
                <a16:creationId xmlns:a16="http://schemas.microsoft.com/office/drawing/2014/main" id="{1D927AFA-EE5A-4BAB-8555-F7AD4E0DCD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4482BE-E04A-4C18-BA0E-7C7337BDA1C4}"/>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215102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27450-A26B-496C-91F3-70BBD3FE4E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872827-C9DF-4BBE-B3A6-96DDE71A11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CA968-6B09-49A6-A321-8BB8EBC3C2E6}"/>
              </a:ext>
            </a:extLst>
          </p:cNvPr>
          <p:cNvSpPr>
            <a:spLocks noGrp="1"/>
          </p:cNvSpPr>
          <p:nvPr>
            <p:ph type="dt" sz="half" idx="10"/>
          </p:nvPr>
        </p:nvSpPr>
        <p:spPr/>
        <p:txBody>
          <a:bodyPr/>
          <a:lstStyle/>
          <a:p>
            <a:fld id="{164DB7E3-707B-434E-A33B-F95043524E77}" type="datetime1">
              <a:rPr lang="en-US" smtClean="0"/>
              <a:t>12/8/2022</a:t>
            </a:fld>
            <a:endParaRPr lang="en-US" dirty="0"/>
          </a:p>
        </p:txBody>
      </p:sp>
      <p:sp>
        <p:nvSpPr>
          <p:cNvPr id="5" name="Footer Placeholder 4">
            <a:extLst>
              <a:ext uri="{FF2B5EF4-FFF2-40B4-BE49-F238E27FC236}">
                <a16:creationId xmlns:a16="http://schemas.microsoft.com/office/drawing/2014/main" id="{629A27DA-A103-4BE6-90F1-8B4D2A8AA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BD219D-CD71-4FED-9681-C1D4F81AE5E1}"/>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256613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80E3-99B2-46AE-8D55-1413516F1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1BC196-7817-400B-B24C-127BD3668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6C0DA-A342-419F-A8FF-11C1C128F49F}"/>
              </a:ext>
            </a:extLst>
          </p:cNvPr>
          <p:cNvSpPr>
            <a:spLocks noGrp="1"/>
          </p:cNvSpPr>
          <p:nvPr>
            <p:ph type="dt" sz="half" idx="10"/>
          </p:nvPr>
        </p:nvSpPr>
        <p:spPr/>
        <p:txBody>
          <a:bodyPr/>
          <a:lstStyle/>
          <a:p>
            <a:fld id="{CEED3F74-5F08-4252-932F-5E261ECA13D6}" type="datetime1">
              <a:rPr lang="en-US" smtClean="0"/>
              <a:t>12/8/2022</a:t>
            </a:fld>
            <a:endParaRPr lang="en-US" dirty="0"/>
          </a:p>
        </p:txBody>
      </p:sp>
      <p:sp>
        <p:nvSpPr>
          <p:cNvPr id="5" name="Footer Placeholder 4">
            <a:extLst>
              <a:ext uri="{FF2B5EF4-FFF2-40B4-BE49-F238E27FC236}">
                <a16:creationId xmlns:a16="http://schemas.microsoft.com/office/drawing/2014/main" id="{69AEF86D-3D7F-4B84-A14C-1364171B5C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74226D-EDE2-421D-AD56-A6EA7F25DC5C}"/>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266556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5381-98D8-4370-8616-5D2867D511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73E8B0-1588-4671-BEB3-ACBFD1A220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31F74-4EF6-4590-BFAA-B4BCAF02A539}"/>
              </a:ext>
            </a:extLst>
          </p:cNvPr>
          <p:cNvSpPr>
            <a:spLocks noGrp="1"/>
          </p:cNvSpPr>
          <p:nvPr>
            <p:ph type="dt" sz="half" idx="10"/>
          </p:nvPr>
        </p:nvSpPr>
        <p:spPr/>
        <p:txBody>
          <a:bodyPr/>
          <a:lstStyle/>
          <a:p>
            <a:fld id="{5B7898B6-8612-4346-A89C-B364B2CCE2B6}" type="datetime1">
              <a:rPr lang="en-US" smtClean="0"/>
              <a:t>12/8/2022</a:t>
            </a:fld>
            <a:endParaRPr lang="en-US" dirty="0"/>
          </a:p>
        </p:txBody>
      </p:sp>
      <p:sp>
        <p:nvSpPr>
          <p:cNvPr id="5" name="Footer Placeholder 4">
            <a:extLst>
              <a:ext uri="{FF2B5EF4-FFF2-40B4-BE49-F238E27FC236}">
                <a16:creationId xmlns:a16="http://schemas.microsoft.com/office/drawing/2014/main" id="{410A5B1A-F2E6-4083-B738-C4C80D6904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81ADF-7127-436B-B383-6853AA53DE23}"/>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251173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D36E-A6F7-4D8A-9345-DF0D974A7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90060D-EAB3-4B28-9FC5-48F5011508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411F8-66B9-44F9-9B05-083507997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1C9564-ADE2-47D7-9780-41C32E69A493}"/>
              </a:ext>
            </a:extLst>
          </p:cNvPr>
          <p:cNvSpPr>
            <a:spLocks noGrp="1"/>
          </p:cNvSpPr>
          <p:nvPr>
            <p:ph type="dt" sz="half" idx="10"/>
          </p:nvPr>
        </p:nvSpPr>
        <p:spPr/>
        <p:txBody>
          <a:bodyPr/>
          <a:lstStyle/>
          <a:p>
            <a:fld id="{B11FE9C5-E20C-47AC-A979-731200D71F7E}" type="datetime1">
              <a:rPr lang="en-US" smtClean="0"/>
              <a:t>12/8/2022</a:t>
            </a:fld>
            <a:endParaRPr lang="en-US" dirty="0"/>
          </a:p>
        </p:txBody>
      </p:sp>
      <p:sp>
        <p:nvSpPr>
          <p:cNvPr id="6" name="Footer Placeholder 5">
            <a:extLst>
              <a:ext uri="{FF2B5EF4-FFF2-40B4-BE49-F238E27FC236}">
                <a16:creationId xmlns:a16="http://schemas.microsoft.com/office/drawing/2014/main" id="{BD114FA0-0E54-48C5-A8E3-98FA3D39A2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AEFA09-35BF-40C2-A00F-93528D77C910}"/>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666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1EEB-89AA-4454-8036-7B3103705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030EF1-03E8-4FE2-B82D-FF1FC58EA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580AA-506A-4DD4-A139-85C501E3E0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69BCD2-99E4-43C9-B547-2EE3777E83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FB3D22-CBEC-4D83-8C9F-3F7C31093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711B1-CA7B-4651-9B54-9EFCA5B43E40}"/>
              </a:ext>
            </a:extLst>
          </p:cNvPr>
          <p:cNvSpPr>
            <a:spLocks noGrp="1"/>
          </p:cNvSpPr>
          <p:nvPr>
            <p:ph type="dt" sz="half" idx="10"/>
          </p:nvPr>
        </p:nvSpPr>
        <p:spPr/>
        <p:txBody>
          <a:bodyPr/>
          <a:lstStyle/>
          <a:p>
            <a:fld id="{5ACD0CCD-6321-4232-BEE3-BEB8242F86A3}" type="datetime1">
              <a:rPr lang="en-US" smtClean="0"/>
              <a:t>12/8/2022</a:t>
            </a:fld>
            <a:endParaRPr lang="en-US" dirty="0"/>
          </a:p>
        </p:txBody>
      </p:sp>
      <p:sp>
        <p:nvSpPr>
          <p:cNvPr id="8" name="Footer Placeholder 7">
            <a:extLst>
              <a:ext uri="{FF2B5EF4-FFF2-40B4-BE49-F238E27FC236}">
                <a16:creationId xmlns:a16="http://schemas.microsoft.com/office/drawing/2014/main" id="{C2E17D45-DB0A-497C-B636-B0C958511E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B1AA01F-6907-43F5-A13D-632953ED04DC}"/>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54168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2BAF-CDF8-4628-9885-92AECFA751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6065D5-1954-435A-A35A-9DF995597455}"/>
              </a:ext>
            </a:extLst>
          </p:cNvPr>
          <p:cNvSpPr>
            <a:spLocks noGrp="1"/>
          </p:cNvSpPr>
          <p:nvPr>
            <p:ph type="dt" sz="half" idx="10"/>
          </p:nvPr>
        </p:nvSpPr>
        <p:spPr/>
        <p:txBody>
          <a:bodyPr/>
          <a:lstStyle/>
          <a:p>
            <a:fld id="{45DEE5B4-5217-481B-9437-3A8D99589235}" type="datetime1">
              <a:rPr lang="en-US" smtClean="0"/>
              <a:t>12/8/2022</a:t>
            </a:fld>
            <a:endParaRPr lang="en-US" dirty="0"/>
          </a:p>
        </p:txBody>
      </p:sp>
      <p:sp>
        <p:nvSpPr>
          <p:cNvPr id="4" name="Footer Placeholder 3">
            <a:extLst>
              <a:ext uri="{FF2B5EF4-FFF2-40B4-BE49-F238E27FC236}">
                <a16:creationId xmlns:a16="http://schemas.microsoft.com/office/drawing/2014/main" id="{59E95064-203C-4FA9-A8F6-A323E91C1D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C1EFCA-51C1-4C31-8B9F-903CB9FA7563}"/>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35101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4BB34-27EC-4541-9A91-8C411188A125}"/>
              </a:ext>
            </a:extLst>
          </p:cNvPr>
          <p:cNvSpPr>
            <a:spLocks noGrp="1"/>
          </p:cNvSpPr>
          <p:nvPr>
            <p:ph type="dt" sz="half" idx="10"/>
          </p:nvPr>
        </p:nvSpPr>
        <p:spPr/>
        <p:txBody>
          <a:bodyPr/>
          <a:lstStyle/>
          <a:p>
            <a:fld id="{4F415076-7713-4626-B3ED-2D5C513D0B12}" type="datetime1">
              <a:rPr lang="en-US" smtClean="0"/>
              <a:t>12/8/2022</a:t>
            </a:fld>
            <a:endParaRPr lang="en-US" dirty="0"/>
          </a:p>
        </p:txBody>
      </p:sp>
      <p:sp>
        <p:nvSpPr>
          <p:cNvPr id="3" name="Footer Placeholder 2">
            <a:extLst>
              <a:ext uri="{FF2B5EF4-FFF2-40B4-BE49-F238E27FC236}">
                <a16:creationId xmlns:a16="http://schemas.microsoft.com/office/drawing/2014/main" id="{5324D303-DAB3-4B74-AE52-B12EA9CC57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E0BE41-A9D5-425D-B754-E98E73D4B98D}"/>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64507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E3D1-0804-4C4E-8C27-6163CDDAB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123B70-84BB-473A-88FC-A9927B0AD0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6AA785-35A1-4781-94E5-7C0BE8F0D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C0525-3F1F-4618-B6C0-0BFD91108418}"/>
              </a:ext>
            </a:extLst>
          </p:cNvPr>
          <p:cNvSpPr>
            <a:spLocks noGrp="1"/>
          </p:cNvSpPr>
          <p:nvPr>
            <p:ph type="dt" sz="half" idx="10"/>
          </p:nvPr>
        </p:nvSpPr>
        <p:spPr/>
        <p:txBody>
          <a:bodyPr/>
          <a:lstStyle/>
          <a:p>
            <a:fld id="{C1674B3E-561A-45B0-A5B7-928FFB871418}" type="datetime1">
              <a:rPr lang="en-US" smtClean="0"/>
              <a:t>12/8/2022</a:t>
            </a:fld>
            <a:endParaRPr lang="en-US" dirty="0"/>
          </a:p>
        </p:txBody>
      </p:sp>
      <p:sp>
        <p:nvSpPr>
          <p:cNvPr id="6" name="Footer Placeholder 5">
            <a:extLst>
              <a:ext uri="{FF2B5EF4-FFF2-40B4-BE49-F238E27FC236}">
                <a16:creationId xmlns:a16="http://schemas.microsoft.com/office/drawing/2014/main" id="{310F1AC0-07EA-422D-89FE-847DFD9743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321261-FDA7-4688-A7C7-5DA8EADD8BD1}"/>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79592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ACCF-11D1-43F2-BC0D-BD057A26D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3A178D-8BDF-4A61-B7A4-F0A92343E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D875DBC-1929-4415-AC83-ECC38E34E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70EAF-838B-41D9-AD15-707783543436}"/>
              </a:ext>
            </a:extLst>
          </p:cNvPr>
          <p:cNvSpPr>
            <a:spLocks noGrp="1"/>
          </p:cNvSpPr>
          <p:nvPr>
            <p:ph type="dt" sz="half" idx="10"/>
          </p:nvPr>
        </p:nvSpPr>
        <p:spPr/>
        <p:txBody>
          <a:bodyPr/>
          <a:lstStyle/>
          <a:p>
            <a:fld id="{370FCA14-A8AF-4F3F-809A-9E38A91AA981}" type="datetime1">
              <a:rPr lang="en-US" smtClean="0"/>
              <a:t>12/8/2022</a:t>
            </a:fld>
            <a:endParaRPr lang="en-US" dirty="0"/>
          </a:p>
        </p:txBody>
      </p:sp>
      <p:sp>
        <p:nvSpPr>
          <p:cNvPr id="6" name="Footer Placeholder 5">
            <a:extLst>
              <a:ext uri="{FF2B5EF4-FFF2-40B4-BE49-F238E27FC236}">
                <a16:creationId xmlns:a16="http://schemas.microsoft.com/office/drawing/2014/main" id="{407EFE9E-A088-4DB6-93FA-08462B2030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AF0148-1968-4AF6-ABA5-D34FE7414202}"/>
              </a:ext>
            </a:extLst>
          </p:cNvPr>
          <p:cNvSpPr>
            <a:spLocks noGrp="1"/>
          </p:cNvSpPr>
          <p:nvPr>
            <p:ph type="sldNum" sz="quarter" idx="12"/>
          </p:nvPr>
        </p:nvSpPr>
        <p:spPr/>
        <p:txBody>
          <a:bodyPr/>
          <a:lstStyle/>
          <a:p>
            <a:fld id="{9E479467-D475-44BA-A6A1-CAD0337F3F46}" type="slidenum">
              <a:rPr lang="en-US" smtClean="0"/>
              <a:t>‹#›</a:t>
            </a:fld>
            <a:endParaRPr lang="en-US" dirty="0"/>
          </a:p>
        </p:txBody>
      </p:sp>
    </p:spTree>
    <p:extLst>
      <p:ext uri="{BB962C8B-B14F-4D97-AF65-F5344CB8AC3E}">
        <p14:creationId xmlns:p14="http://schemas.microsoft.com/office/powerpoint/2010/main" val="238738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153F3-9C64-413E-A391-7B55408D7F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7F689B-B2E0-4A62-9C31-FF484B5C72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FAA84-EDDB-42FD-9C9F-8A45EF7016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D35F8-F3A2-413A-AA78-3131A686CB68}" type="datetime1">
              <a:rPr lang="en-US" smtClean="0"/>
              <a:t>12/8/2022</a:t>
            </a:fld>
            <a:endParaRPr lang="en-US" dirty="0"/>
          </a:p>
        </p:txBody>
      </p:sp>
      <p:sp>
        <p:nvSpPr>
          <p:cNvPr id="5" name="Footer Placeholder 4">
            <a:extLst>
              <a:ext uri="{FF2B5EF4-FFF2-40B4-BE49-F238E27FC236}">
                <a16:creationId xmlns:a16="http://schemas.microsoft.com/office/drawing/2014/main" id="{3CE632E7-F592-4A2F-9EF9-487F2BB15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712587-F954-4D4C-AAC8-AE5917132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79467-D475-44BA-A6A1-CAD0337F3F46}" type="slidenum">
              <a:rPr lang="en-US" smtClean="0"/>
              <a:t>‹#›</a:t>
            </a:fld>
            <a:endParaRPr lang="en-US" dirty="0"/>
          </a:p>
        </p:txBody>
      </p:sp>
    </p:spTree>
    <p:extLst>
      <p:ext uri="{BB962C8B-B14F-4D97-AF65-F5344CB8AC3E}">
        <p14:creationId xmlns:p14="http://schemas.microsoft.com/office/powerpoint/2010/main" val="3074296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sphgsga.commons.gc.cuny.edu/2021/03/29/newsletter-04-07-2021/" TargetMode="External"/><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hyperlink" Target="https://creativecommons.org/licenses/by-nc-sa/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lickr.com/photos/thirteenofclubs/5520512981/" TargetMode="External"/><Relationship Id="rId11" Type="http://schemas.openxmlformats.org/officeDocument/2006/relationships/image" Target="../media/image18.svg"/><Relationship Id="rId5" Type="http://schemas.openxmlformats.org/officeDocument/2006/relationships/image" Target="../media/image22.jpg"/><Relationship Id="rId10" Type="http://schemas.openxmlformats.org/officeDocument/2006/relationships/image" Target="../media/image17.png"/><Relationship Id="rId4" Type="http://schemas.openxmlformats.org/officeDocument/2006/relationships/hyperlink" Target="https://www.flickr.com/photos/doctorow/21245938722" TargetMode="External"/><Relationship Id="rId9"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sphgsga.commons.gc.cuny.edu/2021/03/29/newsletter-04-07-2021/" TargetMode="External"/><Relationship Id="rId3" Type="http://schemas.openxmlformats.org/officeDocument/2006/relationships/image" Target="../media/image21.jpg"/><Relationship Id="rId7" Type="http://schemas.openxmlformats.org/officeDocument/2006/relationships/image" Target="../media/image23.png"/><Relationship Id="rId12" Type="http://schemas.openxmlformats.org/officeDocument/2006/relationships/hyperlink" Target="https://creativecommons.org/licenses/by-nc-sa/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flickr.com/photos/thirteenofclubs/5520512981/" TargetMode="External"/><Relationship Id="rId11" Type="http://schemas.openxmlformats.org/officeDocument/2006/relationships/image" Target="../media/image18.svg"/><Relationship Id="rId5" Type="http://schemas.openxmlformats.org/officeDocument/2006/relationships/image" Target="../media/image22.jpg"/><Relationship Id="rId10" Type="http://schemas.openxmlformats.org/officeDocument/2006/relationships/image" Target="../media/image17.png"/><Relationship Id="rId4" Type="http://schemas.openxmlformats.org/officeDocument/2006/relationships/hyperlink" Target="https://www.flickr.com/photos/doctorow/21245938722" TargetMode="External"/><Relationship Id="rId9"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136-909F-4436-9D9B-7C1B8F8C8370}"/>
              </a:ext>
            </a:extLst>
          </p:cNvPr>
          <p:cNvSpPr>
            <a:spLocks noGrp="1"/>
          </p:cNvSpPr>
          <p:nvPr>
            <p:ph type="ctrTitle"/>
          </p:nvPr>
        </p:nvSpPr>
        <p:spPr>
          <a:xfrm>
            <a:off x="7397872" y="1093788"/>
            <a:ext cx="3946781" cy="2967208"/>
          </a:xfrm>
        </p:spPr>
        <p:txBody>
          <a:bodyPr>
            <a:normAutofit/>
          </a:bodyPr>
          <a:lstStyle/>
          <a:p>
            <a:pPr algn="l"/>
            <a:r>
              <a:rPr lang="en-US" sz="4400" dirty="0"/>
              <a:t>Financial and Social Costs of Returned Mail</a:t>
            </a:r>
          </a:p>
        </p:txBody>
      </p:sp>
      <p:sp>
        <p:nvSpPr>
          <p:cNvPr id="19" name="Content Placeholder 2">
            <a:extLst>
              <a:ext uri="{FF2B5EF4-FFF2-40B4-BE49-F238E27FC236}">
                <a16:creationId xmlns:a16="http://schemas.microsoft.com/office/drawing/2014/main" id="{2E626B20-55A9-438E-BBD3-9E49CE672B2B}"/>
              </a:ext>
            </a:extLst>
          </p:cNvPr>
          <p:cNvSpPr>
            <a:spLocks noGrp="1"/>
          </p:cNvSpPr>
          <p:nvPr>
            <p:ph type="subTitle" idx="1"/>
          </p:nvPr>
        </p:nvSpPr>
        <p:spPr>
          <a:xfrm>
            <a:off x="6096000" y="4619624"/>
            <a:ext cx="5251703" cy="1038225"/>
          </a:xfrm>
        </p:spPr>
        <p:txBody>
          <a:bodyPr>
            <a:noAutofit/>
          </a:bodyPr>
          <a:lstStyle/>
          <a:p>
            <a:pPr algn="r"/>
            <a:r>
              <a:rPr lang="en-US" sz="1800" dirty="0"/>
              <a:t>Taxpayer Advocate Office</a:t>
            </a:r>
          </a:p>
          <a:p>
            <a:pPr algn="r"/>
            <a:r>
              <a:rPr lang="en-US" sz="1800" dirty="0"/>
              <a:t>12/8/2022</a:t>
            </a:r>
          </a:p>
          <a:p>
            <a:pPr algn="r"/>
            <a:r>
              <a:rPr lang="en-US" sz="1800" dirty="0"/>
              <a:t>Michael Metiva</a:t>
            </a:r>
          </a:p>
        </p:txBody>
      </p:sp>
      <p:grpSp>
        <p:nvGrpSpPr>
          <p:cNvPr id="5" name="Group 4">
            <a:extLst>
              <a:ext uri="{FF2B5EF4-FFF2-40B4-BE49-F238E27FC236}">
                <a16:creationId xmlns:a16="http://schemas.microsoft.com/office/drawing/2014/main" id="{4A0F0094-3483-4F9C-BAC9-FBE6297B2F0E}"/>
              </a:ext>
            </a:extLst>
          </p:cNvPr>
          <p:cNvGrpSpPr/>
          <p:nvPr/>
        </p:nvGrpSpPr>
        <p:grpSpPr>
          <a:xfrm>
            <a:off x="321734" y="2261661"/>
            <a:ext cx="11211136" cy="2230329"/>
            <a:chOff x="321734" y="2261661"/>
            <a:chExt cx="11211136" cy="2230329"/>
          </a:xfrm>
        </p:grpSpPr>
        <p:pic>
          <p:nvPicPr>
            <p:cNvPr id="21" name="Picture 20" descr="Oregon Department of Revenue Logo">
              <a:extLst>
                <a:ext uri="{FF2B5EF4-FFF2-40B4-BE49-F238E27FC236}">
                  <a16:creationId xmlns:a16="http://schemas.microsoft.com/office/drawing/2014/main" id="{9AD3DD1B-740A-4637-B025-1BF3AB980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4" y="2261661"/>
              <a:ext cx="5452533" cy="1799335"/>
            </a:xfrm>
            <a:prstGeom prst="rect">
              <a:avLst/>
            </a:prstGeom>
          </p:spPr>
        </p:pic>
        <p:grpSp>
          <p:nvGrpSpPr>
            <p:cNvPr id="4" name="Group 3">
              <a:extLst>
                <a:ext uri="{FF2B5EF4-FFF2-40B4-BE49-F238E27FC236}">
                  <a16:creationId xmlns:a16="http://schemas.microsoft.com/office/drawing/2014/main" id="{710339A1-F963-410D-975A-DE942D760591}"/>
                </a:ext>
              </a:extLst>
            </p:cNvPr>
            <p:cNvGrpSpPr/>
            <p:nvPr/>
          </p:nvGrpSpPr>
          <p:grpSpPr>
            <a:xfrm>
              <a:off x="697230" y="4171950"/>
              <a:ext cx="10835640" cy="320040"/>
              <a:chOff x="697230" y="4171950"/>
              <a:chExt cx="10835640" cy="320040"/>
            </a:xfrm>
          </p:grpSpPr>
          <p:sp>
            <p:nvSpPr>
              <p:cNvPr id="3" name="Rectangle 2">
                <a:extLst>
                  <a:ext uri="{FF2B5EF4-FFF2-40B4-BE49-F238E27FC236}">
                    <a16:creationId xmlns:a16="http://schemas.microsoft.com/office/drawing/2014/main" id="{BDB087A8-F80B-4DC2-9F63-7DF17CDE6D82}"/>
                  </a:ext>
                </a:extLst>
              </p:cNvPr>
              <p:cNvSpPr/>
              <p:nvPr/>
            </p:nvSpPr>
            <p:spPr>
              <a:xfrm>
                <a:off x="697230" y="4171950"/>
                <a:ext cx="10835640" cy="32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FB20EE-555D-4A11-932D-3D68788458D8}"/>
                  </a:ext>
                </a:extLst>
              </p:cNvPr>
              <p:cNvSpPr/>
              <p:nvPr/>
            </p:nvSpPr>
            <p:spPr>
              <a:xfrm>
                <a:off x="838197" y="4303733"/>
                <a:ext cx="10506456" cy="5486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3996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0116-7569-43C0-A5DC-0B38A39ABE9C}"/>
              </a:ext>
            </a:extLst>
          </p:cNvPr>
          <p:cNvSpPr>
            <a:spLocks noGrp="1"/>
          </p:cNvSpPr>
          <p:nvPr>
            <p:ph type="title"/>
          </p:nvPr>
        </p:nvSpPr>
        <p:spPr>
          <a:xfrm>
            <a:off x="838200" y="556995"/>
            <a:ext cx="10515600" cy="1133693"/>
          </a:xfrm>
        </p:spPr>
        <p:txBody>
          <a:bodyPr>
            <a:normAutofit/>
          </a:bodyPr>
          <a:lstStyle/>
          <a:p>
            <a:r>
              <a:rPr lang="en-US" dirty="0"/>
              <a:t>Social Costs</a:t>
            </a:r>
          </a:p>
        </p:txBody>
      </p:sp>
      <p:graphicFrame>
        <p:nvGraphicFramePr>
          <p:cNvPr id="5" name="Content Placeholder 2">
            <a:extLst>
              <a:ext uri="{FF2B5EF4-FFF2-40B4-BE49-F238E27FC236}">
                <a16:creationId xmlns:a16="http://schemas.microsoft.com/office/drawing/2014/main" id="{990DF7E9-B4E2-4C32-B103-A61712F74BC4}"/>
              </a:ext>
            </a:extLst>
          </p:cNvPr>
          <p:cNvGraphicFramePr>
            <a:graphicFrameLocks noGrp="1"/>
          </p:cNvGraphicFramePr>
          <p:nvPr>
            <p:ph idx="1"/>
            <p:extLst>
              <p:ext uri="{D42A27DB-BD31-4B8C-83A1-F6EECF244321}">
                <p14:modId xmlns:p14="http://schemas.microsoft.com/office/powerpoint/2010/main" val="11372912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D88E810-8D33-4273-9FD2-AAC67DEF15D6}"/>
              </a:ext>
            </a:extLst>
          </p:cNvPr>
          <p:cNvSpPr>
            <a:spLocks noGrp="1"/>
          </p:cNvSpPr>
          <p:nvPr>
            <p:ph type="sldNum" sz="quarter" idx="12"/>
          </p:nvPr>
        </p:nvSpPr>
        <p:spPr/>
        <p:txBody>
          <a:bodyPr/>
          <a:lstStyle/>
          <a:p>
            <a:fld id="{9E479467-D475-44BA-A6A1-CAD0337F3F46}" type="slidenum">
              <a:rPr lang="en-US" smtClean="0"/>
              <a:t>10</a:t>
            </a:fld>
            <a:endParaRPr lang="en-US" dirty="0"/>
          </a:p>
        </p:txBody>
      </p:sp>
    </p:spTree>
    <p:extLst>
      <p:ext uri="{BB962C8B-B14F-4D97-AF65-F5344CB8AC3E}">
        <p14:creationId xmlns:p14="http://schemas.microsoft.com/office/powerpoint/2010/main" val="248960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B2D6-D065-47D2-B7B0-A5C1BFB16420}"/>
              </a:ext>
            </a:extLst>
          </p:cNvPr>
          <p:cNvSpPr>
            <a:spLocks noGrp="1"/>
          </p:cNvSpPr>
          <p:nvPr>
            <p:ph type="title"/>
          </p:nvPr>
        </p:nvSpPr>
        <p:spPr>
          <a:xfrm>
            <a:off x="6209880" y="391886"/>
            <a:ext cx="5617029" cy="1446962"/>
          </a:xfrm>
        </p:spPr>
        <p:txBody>
          <a:bodyPr vert="horz" lIns="91440" tIns="45720" rIns="91440" bIns="45720" rtlCol="0">
            <a:normAutofit/>
          </a:bodyPr>
          <a:lstStyle/>
          <a:p>
            <a:r>
              <a:rPr lang="en-US" dirty="0"/>
              <a:t>Social Costs:</a:t>
            </a:r>
            <a:br>
              <a:rPr lang="en-US" dirty="0"/>
            </a:br>
            <a:r>
              <a:rPr lang="en-US" dirty="0"/>
              <a:t>Housing Instability</a:t>
            </a:r>
            <a:endParaRPr lang="en-US" kern="1200" dirty="0">
              <a:latin typeface="+mj-lt"/>
              <a:ea typeface="+mj-ea"/>
              <a:cs typeface="+mj-cs"/>
            </a:endParaRPr>
          </a:p>
        </p:txBody>
      </p:sp>
      <p:sp>
        <p:nvSpPr>
          <p:cNvPr id="3" name="Content Placeholder 2">
            <a:extLst>
              <a:ext uri="{FF2B5EF4-FFF2-40B4-BE49-F238E27FC236}">
                <a16:creationId xmlns:a16="http://schemas.microsoft.com/office/drawing/2014/main" id="{4D0161E7-B89F-4287-9026-C8A494D27311}"/>
              </a:ext>
            </a:extLst>
          </p:cNvPr>
          <p:cNvSpPr>
            <a:spLocks noGrp="1"/>
          </p:cNvSpPr>
          <p:nvPr>
            <p:ph idx="1"/>
          </p:nvPr>
        </p:nvSpPr>
        <p:spPr>
          <a:xfrm>
            <a:off x="6600265" y="2413645"/>
            <a:ext cx="4612518" cy="3694734"/>
          </a:xfrm>
        </p:spPr>
        <p:txBody>
          <a:bodyPr>
            <a:normAutofit/>
          </a:bodyPr>
          <a:lstStyle/>
          <a:p>
            <a:pPr marL="0" indent="0">
              <a:buNone/>
            </a:pPr>
            <a:r>
              <a:rPr lang="en-US" sz="2400" u="sng" dirty="0"/>
              <a:t>Mobility/Instability Risk Factors</a:t>
            </a:r>
          </a:p>
          <a:p>
            <a:r>
              <a:rPr lang="en-US" sz="2400" dirty="0"/>
              <a:t>Low income</a:t>
            </a:r>
          </a:p>
          <a:p>
            <a:r>
              <a:rPr lang="en-US" sz="2400" dirty="0"/>
              <a:t>Renting rather than owning</a:t>
            </a:r>
          </a:p>
          <a:p>
            <a:r>
              <a:rPr lang="en-US" sz="2400" dirty="0"/>
              <a:t>Union/partnership dissolution</a:t>
            </a:r>
          </a:p>
          <a:p>
            <a:r>
              <a:rPr lang="en-US" sz="2400" dirty="0"/>
              <a:t>Intimate partner violence</a:t>
            </a:r>
          </a:p>
          <a:p>
            <a:r>
              <a:rPr lang="en-US" sz="2400" dirty="0"/>
              <a:t>Substance abuse disorders</a:t>
            </a:r>
          </a:p>
          <a:p>
            <a:r>
              <a:rPr lang="en-US" sz="2400" dirty="0"/>
              <a:t>Physical or mental disabilities</a:t>
            </a:r>
          </a:p>
        </p:txBody>
      </p:sp>
      <p:sp>
        <p:nvSpPr>
          <p:cNvPr id="4" name="Slide Number Placeholder 3">
            <a:extLst>
              <a:ext uri="{FF2B5EF4-FFF2-40B4-BE49-F238E27FC236}">
                <a16:creationId xmlns:a16="http://schemas.microsoft.com/office/drawing/2014/main" id="{9CE74A5E-3D14-4268-B75D-3DE75207B2B0}"/>
              </a:ext>
            </a:extLst>
          </p:cNvPr>
          <p:cNvSpPr>
            <a:spLocks noGrp="1"/>
          </p:cNvSpPr>
          <p:nvPr>
            <p:ph type="sldNum" sz="quarter" idx="12"/>
          </p:nvPr>
        </p:nvSpPr>
        <p:spPr/>
        <p:txBody>
          <a:bodyPr/>
          <a:lstStyle/>
          <a:p>
            <a:fld id="{9E479467-D475-44BA-A6A1-CAD0337F3F46}" type="slidenum">
              <a:rPr lang="en-US" smtClean="0"/>
              <a:t>11</a:t>
            </a:fld>
            <a:endParaRPr lang="en-US" dirty="0"/>
          </a:p>
        </p:txBody>
      </p:sp>
      <p:pic>
        <p:nvPicPr>
          <p:cNvPr id="7" name="Picture 6">
            <a:extLst>
              <a:ext uri="{FF2B5EF4-FFF2-40B4-BE49-F238E27FC236}">
                <a16:creationId xmlns:a16="http://schemas.microsoft.com/office/drawing/2014/main" id="{7AE9487E-C730-471E-B3BE-CBDA5E2389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246" r="16246"/>
          <a:stretch/>
        </p:blipFill>
        <p:spPr>
          <a:xfrm>
            <a:off x="160768" y="152792"/>
            <a:ext cx="2759108" cy="3065282"/>
          </a:xfrm>
          <a:prstGeom prst="rect">
            <a:avLst/>
          </a:prstGeom>
        </p:spPr>
      </p:pic>
      <p:pic>
        <p:nvPicPr>
          <p:cNvPr id="9" name="Picture 8">
            <a:extLst>
              <a:ext uri="{FF2B5EF4-FFF2-40B4-BE49-F238E27FC236}">
                <a16:creationId xmlns:a16="http://schemas.microsoft.com/office/drawing/2014/main" id="{B7DD544D-7425-43D8-A5CD-87018F2DF9A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218" r="5218"/>
          <a:stretch/>
        </p:blipFill>
        <p:spPr>
          <a:xfrm>
            <a:off x="3095063" y="160769"/>
            <a:ext cx="2745363" cy="3065280"/>
          </a:xfrm>
          <a:prstGeom prst="rect">
            <a:avLst/>
          </a:prstGeom>
        </p:spPr>
      </p:pic>
      <p:pic>
        <p:nvPicPr>
          <p:cNvPr id="5" name="Picture 4">
            <a:extLst>
              <a:ext uri="{FF2B5EF4-FFF2-40B4-BE49-F238E27FC236}">
                <a16:creationId xmlns:a16="http://schemas.microsoft.com/office/drawing/2014/main" id="{738E361A-2BDF-40E9-BCBF-DB5046802A0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819" r="3819"/>
          <a:stretch/>
        </p:blipFill>
        <p:spPr>
          <a:xfrm>
            <a:off x="160766" y="3464853"/>
            <a:ext cx="5676579" cy="3154339"/>
          </a:xfrm>
          <a:prstGeom prst="rect">
            <a:avLst/>
          </a:prstGeom>
        </p:spPr>
      </p:pic>
      <p:sp>
        <p:nvSpPr>
          <p:cNvPr id="6" name="TextBox 5">
            <a:extLst>
              <a:ext uri="{FF2B5EF4-FFF2-40B4-BE49-F238E27FC236}">
                <a16:creationId xmlns:a16="http://schemas.microsoft.com/office/drawing/2014/main" id="{41C4889D-2843-6588-D8D9-8522ADF87F21}"/>
              </a:ext>
            </a:extLst>
          </p:cNvPr>
          <p:cNvSpPr txBox="1"/>
          <p:nvPr/>
        </p:nvSpPr>
        <p:spPr>
          <a:xfrm>
            <a:off x="160767" y="3226048"/>
            <a:ext cx="2759108" cy="230832"/>
          </a:xfrm>
          <a:prstGeom prst="rect">
            <a:avLst/>
          </a:prstGeom>
          <a:noFill/>
        </p:spPr>
        <p:txBody>
          <a:bodyPr wrap="square" rtlCol="0">
            <a:spAutoFit/>
          </a:bodyPr>
          <a:lstStyle/>
          <a:p>
            <a:r>
              <a:rPr lang="en-US" sz="900" dirty="0">
                <a:hlinkClick r:id="rId4" tooltip="https://www.flickr.com/photos/doctorow/21245938722"/>
              </a:rPr>
              <a:t>This Photo</a:t>
            </a:r>
            <a:r>
              <a:rPr lang="en-US" sz="900" dirty="0"/>
              <a:t> is licensed under </a:t>
            </a:r>
            <a:r>
              <a:rPr lang="en-US" sz="900" dirty="0">
                <a:hlinkClick r:id="rId9" tooltip="https://creativecommons.org/licenses/by-sa/3.0/"/>
              </a:rPr>
              <a:t>CC BY-SA</a:t>
            </a:r>
            <a:endParaRPr lang="en-US" sz="900" dirty="0"/>
          </a:p>
        </p:txBody>
      </p:sp>
      <p:sp>
        <p:nvSpPr>
          <p:cNvPr id="8" name="Rectangle 7" descr="Transfer with solid fill">
            <a:extLst>
              <a:ext uri="{FF2B5EF4-FFF2-40B4-BE49-F238E27FC236}">
                <a16:creationId xmlns:a16="http://schemas.microsoft.com/office/drawing/2014/main" id="{D25C5910-22CB-F7AB-808F-83F6B309D8C5}"/>
              </a:ext>
            </a:extLst>
          </p:cNvPr>
          <p:cNvSpPr/>
          <p:nvPr/>
        </p:nvSpPr>
        <p:spPr>
          <a:xfrm>
            <a:off x="10670186" y="1060634"/>
            <a:ext cx="683614" cy="683614"/>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A3912A3A-AB43-5C5F-B8EA-70B7197EE3AB}"/>
              </a:ext>
            </a:extLst>
          </p:cNvPr>
          <p:cNvSpPr txBox="1"/>
          <p:nvPr/>
        </p:nvSpPr>
        <p:spPr>
          <a:xfrm>
            <a:off x="3091983" y="3218074"/>
            <a:ext cx="2745363" cy="230832"/>
          </a:xfrm>
          <a:prstGeom prst="rect">
            <a:avLst/>
          </a:prstGeom>
          <a:noFill/>
        </p:spPr>
        <p:txBody>
          <a:bodyPr wrap="square" rtlCol="0">
            <a:spAutoFit/>
          </a:bodyPr>
          <a:lstStyle/>
          <a:p>
            <a:r>
              <a:rPr lang="en-US" sz="900" dirty="0">
                <a:hlinkClick r:id="rId6" tooltip="https://www.flickr.com/photos/thirteenofclubs/5520512981/"/>
              </a:rPr>
              <a:t>This Photo</a:t>
            </a:r>
            <a:r>
              <a:rPr lang="en-US" sz="900" dirty="0"/>
              <a:t> is licensed under </a:t>
            </a:r>
            <a:r>
              <a:rPr lang="en-US" sz="900" dirty="0">
                <a:hlinkClick r:id="rId9" tooltip="https://creativecommons.org/licenses/by-sa/3.0/"/>
              </a:rPr>
              <a:t>CC BY-SA</a:t>
            </a:r>
            <a:endParaRPr lang="en-US" sz="900" dirty="0"/>
          </a:p>
        </p:txBody>
      </p:sp>
      <p:sp>
        <p:nvSpPr>
          <p:cNvPr id="13" name="TextBox 12">
            <a:extLst>
              <a:ext uri="{FF2B5EF4-FFF2-40B4-BE49-F238E27FC236}">
                <a16:creationId xmlns:a16="http://schemas.microsoft.com/office/drawing/2014/main" id="{566F1748-67C6-C850-FA3D-98C2ADE29A95}"/>
              </a:ext>
            </a:extLst>
          </p:cNvPr>
          <p:cNvSpPr txBox="1"/>
          <p:nvPr/>
        </p:nvSpPr>
        <p:spPr>
          <a:xfrm>
            <a:off x="80382" y="6627168"/>
            <a:ext cx="5699596" cy="230832"/>
          </a:xfrm>
          <a:prstGeom prst="rect">
            <a:avLst/>
          </a:prstGeom>
          <a:noFill/>
        </p:spPr>
        <p:txBody>
          <a:bodyPr wrap="square" rtlCol="0">
            <a:spAutoFit/>
          </a:bodyPr>
          <a:lstStyle/>
          <a:p>
            <a:r>
              <a:rPr lang="en-US" sz="900" dirty="0">
                <a:hlinkClick r:id="rId8" tooltip="https://sphgsga.commons.gc.cuny.edu/2021/03/29/newsletter-04-07-2021/"/>
              </a:rPr>
              <a:t>This Photo</a:t>
            </a:r>
            <a:r>
              <a:rPr lang="en-US" sz="900" dirty="0"/>
              <a:t> is licensed under </a:t>
            </a:r>
            <a:r>
              <a:rPr lang="en-US" sz="900" dirty="0">
                <a:hlinkClick r:id="rId12" tooltip="https://creativecommons.org/licenses/by-nc-sa/3.0/"/>
              </a:rPr>
              <a:t>CC BY-SA-NC</a:t>
            </a:r>
            <a:endParaRPr lang="en-US" sz="900" dirty="0"/>
          </a:p>
        </p:txBody>
      </p:sp>
    </p:spTree>
    <p:extLst>
      <p:ext uri="{BB962C8B-B14F-4D97-AF65-F5344CB8AC3E}">
        <p14:creationId xmlns:p14="http://schemas.microsoft.com/office/powerpoint/2010/main" val="327575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B2D6-D065-47D2-B7B0-A5C1BFB16420}"/>
              </a:ext>
            </a:extLst>
          </p:cNvPr>
          <p:cNvSpPr>
            <a:spLocks noGrp="1"/>
          </p:cNvSpPr>
          <p:nvPr>
            <p:ph type="title"/>
          </p:nvPr>
        </p:nvSpPr>
        <p:spPr>
          <a:xfrm>
            <a:off x="6209880" y="391886"/>
            <a:ext cx="5617029" cy="1446962"/>
          </a:xfrm>
        </p:spPr>
        <p:txBody>
          <a:bodyPr vert="horz" lIns="91440" tIns="45720" rIns="91440" bIns="45720" rtlCol="0">
            <a:normAutofit/>
          </a:bodyPr>
          <a:lstStyle/>
          <a:p>
            <a:r>
              <a:rPr lang="en-US" dirty="0"/>
              <a:t>Social Costs:</a:t>
            </a:r>
            <a:br>
              <a:rPr lang="en-US" dirty="0"/>
            </a:br>
            <a:r>
              <a:rPr lang="en-US" dirty="0"/>
              <a:t>Housing Instability</a:t>
            </a:r>
            <a:endParaRPr lang="en-US" kern="1200" dirty="0">
              <a:latin typeface="+mj-lt"/>
              <a:ea typeface="+mj-ea"/>
              <a:cs typeface="+mj-cs"/>
            </a:endParaRPr>
          </a:p>
        </p:txBody>
      </p:sp>
      <p:sp>
        <p:nvSpPr>
          <p:cNvPr id="3" name="Content Placeholder 2">
            <a:extLst>
              <a:ext uri="{FF2B5EF4-FFF2-40B4-BE49-F238E27FC236}">
                <a16:creationId xmlns:a16="http://schemas.microsoft.com/office/drawing/2014/main" id="{4D0161E7-B89F-4287-9026-C8A494D27311}"/>
              </a:ext>
            </a:extLst>
          </p:cNvPr>
          <p:cNvSpPr>
            <a:spLocks noGrp="1"/>
          </p:cNvSpPr>
          <p:nvPr>
            <p:ph idx="1"/>
          </p:nvPr>
        </p:nvSpPr>
        <p:spPr>
          <a:xfrm>
            <a:off x="6600265" y="2413645"/>
            <a:ext cx="4612518" cy="3694734"/>
          </a:xfrm>
        </p:spPr>
        <p:txBody>
          <a:bodyPr>
            <a:normAutofit/>
          </a:bodyPr>
          <a:lstStyle/>
          <a:p>
            <a:pPr marL="0" indent="0">
              <a:buNone/>
            </a:pPr>
            <a:r>
              <a:rPr lang="en-US" sz="2400" u="sng" dirty="0"/>
              <a:t>Mobility/Instability Risk Factors</a:t>
            </a:r>
          </a:p>
          <a:p>
            <a:r>
              <a:rPr lang="en-US" sz="2400" dirty="0"/>
              <a:t>Low income</a:t>
            </a:r>
          </a:p>
          <a:p>
            <a:r>
              <a:rPr lang="en-US" sz="2400" dirty="0"/>
              <a:t>Renting rather than owning</a:t>
            </a:r>
          </a:p>
          <a:p>
            <a:r>
              <a:rPr lang="en-US" sz="2400" dirty="0"/>
              <a:t>Union/partnership dissolution</a:t>
            </a:r>
          </a:p>
          <a:p>
            <a:r>
              <a:rPr lang="en-US" sz="2400" dirty="0"/>
              <a:t>Intimate partner violence</a:t>
            </a:r>
          </a:p>
          <a:p>
            <a:r>
              <a:rPr lang="en-US" sz="2400" dirty="0"/>
              <a:t>Substance abuse disorders</a:t>
            </a:r>
          </a:p>
          <a:p>
            <a:r>
              <a:rPr lang="en-US" sz="2400" dirty="0"/>
              <a:t>Physical or mental disabilities</a:t>
            </a:r>
          </a:p>
        </p:txBody>
      </p:sp>
      <p:sp>
        <p:nvSpPr>
          <p:cNvPr id="4" name="Slide Number Placeholder 3">
            <a:extLst>
              <a:ext uri="{FF2B5EF4-FFF2-40B4-BE49-F238E27FC236}">
                <a16:creationId xmlns:a16="http://schemas.microsoft.com/office/drawing/2014/main" id="{9CE74A5E-3D14-4268-B75D-3DE75207B2B0}"/>
              </a:ext>
            </a:extLst>
          </p:cNvPr>
          <p:cNvSpPr>
            <a:spLocks noGrp="1"/>
          </p:cNvSpPr>
          <p:nvPr>
            <p:ph type="sldNum" sz="quarter" idx="12"/>
          </p:nvPr>
        </p:nvSpPr>
        <p:spPr/>
        <p:txBody>
          <a:bodyPr/>
          <a:lstStyle/>
          <a:p>
            <a:fld id="{9E479467-D475-44BA-A6A1-CAD0337F3F46}" type="slidenum">
              <a:rPr lang="en-US" smtClean="0"/>
              <a:t>12</a:t>
            </a:fld>
            <a:endParaRPr lang="en-US" dirty="0"/>
          </a:p>
        </p:txBody>
      </p:sp>
      <p:pic>
        <p:nvPicPr>
          <p:cNvPr id="7" name="Picture 6">
            <a:extLst>
              <a:ext uri="{FF2B5EF4-FFF2-40B4-BE49-F238E27FC236}">
                <a16:creationId xmlns:a16="http://schemas.microsoft.com/office/drawing/2014/main" id="{7AE9487E-C730-471E-B3BE-CBDA5E2389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246" r="16246"/>
          <a:stretch/>
        </p:blipFill>
        <p:spPr>
          <a:xfrm>
            <a:off x="160768" y="152792"/>
            <a:ext cx="2759108" cy="3065282"/>
          </a:xfrm>
          <a:prstGeom prst="rect">
            <a:avLst/>
          </a:prstGeom>
        </p:spPr>
      </p:pic>
      <p:pic>
        <p:nvPicPr>
          <p:cNvPr id="9" name="Picture 8">
            <a:extLst>
              <a:ext uri="{FF2B5EF4-FFF2-40B4-BE49-F238E27FC236}">
                <a16:creationId xmlns:a16="http://schemas.microsoft.com/office/drawing/2014/main" id="{B7DD544D-7425-43D8-A5CD-87018F2DF9A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218" r="5218"/>
          <a:stretch/>
        </p:blipFill>
        <p:spPr>
          <a:xfrm>
            <a:off x="3095063" y="160769"/>
            <a:ext cx="2745363" cy="3065280"/>
          </a:xfrm>
          <a:prstGeom prst="rect">
            <a:avLst/>
          </a:prstGeom>
        </p:spPr>
      </p:pic>
      <p:pic>
        <p:nvPicPr>
          <p:cNvPr id="5" name="Picture 4">
            <a:extLst>
              <a:ext uri="{FF2B5EF4-FFF2-40B4-BE49-F238E27FC236}">
                <a16:creationId xmlns:a16="http://schemas.microsoft.com/office/drawing/2014/main" id="{738E361A-2BDF-40E9-BCBF-DB5046802A0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819" r="3819"/>
          <a:stretch/>
        </p:blipFill>
        <p:spPr>
          <a:xfrm>
            <a:off x="160766" y="3464853"/>
            <a:ext cx="5676579" cy="3154339"/>
          </a:xfrm>
          <a:prstGeom prst="rect">
            <a:avLst/>
          </a:prstGeom>
        </p:spPr>
      </p:pic>
      <p:sp>
        <p:nvSpPr>
          <p:cNvPr id="6" name="TextBox 5">
            <a:extLst>
              <a:ext uri="{FF2B5EF4-FFF2-40B4-BE49-F238E27FC236}">
                <a16:creationId xmlns:a16="http://schemas.microsoft.com/office/drawing/2014/main" id="{41C4889D-2843-6588-D8D9-8522ADF87F21}"/>
              </a:ext>
            </a:extLst>
          </p:cNvPr>
          <p:cNvSpPr txBox="1"/>
          <p:nvPr/>
        </p:nvSpPr>
        <p:spPr>
          <a:xfrm>
            <a:off x="160767" y="3226048"/>
            <a:ext cx="2759108" cy="230832"/>
          </a:xfrm>
          <a:prstGeom prst="rect">
            <a:avLst/>
          </a:prstGeom>
          <a:noFill/>
        </p:spPr>
        <p:txBody>
          <a:bodyPr wrap="square" rtlCol="0">
            <a:spAutoFit/>
          </a:bodyPr>
          <a:lstStyle/>
          <a:p>
            <a:r>
              <a:rPr lang="en-US" sz="900" dirty="0">
                <a:hlinkClick r:id="rId4" tooltip="https://www.flickr.com/photos/doctorow/21245938722"/>
              </a:rPr>
              <a:t>This Photo</a:t>
            </a:r>
            <a:r>
              <a:rPr lang="en-US" sz="900" dirty="0"/>
              <a:t> is licensed under </a:t>
            </a:r>
            <a:r>
              <a:rPr lang="en-US" sz="900" dirty="0">
                <a:hlinkClick r:id="rId9" tooltip="https://creativecommons.org/licenses/by-sa/3.0/"/>
              </a:rPr>
              <a:t>CC BY-SA</a:t>
            </a:r>
            <a:endParaRPr lang="en-US" sz="900" dirty="0"/>
          </a:p>
        </p:txBody>
      </p:sp>
      <p:sp>
        <p:nvSpPr>
          <p:cNvPr id="8" name="Rectangle 7" descr="Transfer with solid fill">
            <a:extLst>
              <a:ext uri="{FF2B5EF4-FFF2-40B4-BE49-F238E27FC236}">
                <a16:creationId xmlns:a16="http://schemas.microsoft.com/office/drawing/2014/main" id="{D25C5910-22CB-F7AB-808F-83F6B309D8C5}"/>
              </a:ext>
            </a:extLst>
          </p:cNvPr>
          <p:cNvSpPr/>
          <p:nvPr/>
        </p:nvSpPr>
        <p:spPr>
          <a:xfrm>
            <a:off x="10670186" y="1060634"/>
            <a:ext cx="683614" cy="683614"/>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A3912A3A-AB43-5C5F-B8EA-70B7197EE3AB}"/>
              </a:ext>
            </a:extLst>
          </p:cNvPr>
          <p:cNvSpPr txBox="1"/>
          <p:nvPr/>
        </p:nvSpPr>
        <p:spPr>
          <a:xfrm>
            <a:off x="3091983" y="3218074"/>
            <a:ext cx="2745363" cy="230832"/>
          </a:xfrm>
          <a:prstGeom prst="rect">
            <a:avLst/>
          </a:prstGeom>
          <a:noFill/>
        </p:spPr>
        <p:txBody>
          <a:bodyPr wrap="square" rtlCol="0">
            <a:spAutoFit/>
          </a:bodyPr>
          <a:lstStyle/>
          <a:p>
            <a:r>
              <a:rPr lang="en-US" sz="900" dirty="0">
                <a:hlinkClick r:id="rId6" tooltip="https://www.flickr.com/photos/thirteenofclubs/5520512981/"/>
              </a:rPr>
              <a:t>This Photo</a:t>
            </a:r>
            <a:r>
              <a:rPr lang="en-US" sz="900" dirty="0"/>
              <a:t> is licensed under </a:t>
            </a:r>
            <a:r>
              <a:rPr lang="en-US" sz="900" dirty="0">
                <a:hlinkClick r:id="rId9" tooltip="https://creativecommons.org/licenses/by-sa/3.0/"/>
              </a:rPr>
              <a:t>CC BY-SA</a:t>
            </a:r>
            <a:endParaRPr lang="en-US" sz="900" dirty="0"/>
          </a:p>
        </p:txBody>
      </p:sp>
      <p:sp>
        <p:nvSpPr>
          <p:cNvPr id="13" name="TextBox 12">
            <a:extLst>
              <a:ext uri="{FF2B5EF4-FFF2-40B4-BE49-F238E27FC236}">
                <a16:creationId xmlns:a16="http://schemas.microsoft.com/office/drawing/2014/main" id="{566F1748-67C6-C850-FA3D-98C2ADE29A95}"/>
              </a:ext>
            </a:extLst>
          </p:cNvPr>
          <p:cNvSpPr txBox="1"/>
          <p:nvPr/>
        </p:nvSpPr>
        <p:spPr>
          <a:xfrm>
            <a:off x="80382" y="6627168"/>
            <a:ext cx="5699596" cy="230832"/>
          </a:xfrm>
          <a:prstGeom prst="rect">
            <a:avLst/>
          </a:prstGeom>
          <a:noFill/>
        </p:spPr>
        <p:txBody>
          <a:bodyPr wrap="square" rtlCol="0">
            <a:spAutoFit/>
          </a:bodyPr>
          <a:lstStyle/>
          <a:p>
            <a:r>
              <a:rPr lang="en-US" sz="900" dirty="0">
                <a:hlinkClick r:id="rId8" tooltip="https://sphgsga.commons.gc.cuny.edu/2021/03/29/newsletter-04-07-2021/"/>
              </a:rPr>
              <a:t>This Photo</a:t>
            </a:r>
            <a:r>
              <a:rPr lang="en-US" sz="900" dirty="0"/>
              <a:t> is licensed under </a:t>
            </a:r>
            <a:r>
              <a:rPr lang="en-US" sz="900" dirty="0">
                <a:hlinkClick r:id="rId12" tooltip="https://creativecommons.org/licenses/by-nc-sa/3.0/"/>
              </a:rPr>
              <a:t>CC BY-SA-NC</a:t>
            </a:r>
            <a:endParaRPr lang="en-US" sz="900" dirty="0"/>
          </a:p>
        </p:txBody>
      </p:sp>
      <p:sp>
        <p:nvSpPr>
          <p:cNvPr id="14" name="TextBox 13">
            <a:extLst>
              <a:ext uri="{FF2B5EF4-FFF2-40B4-BE49-F238E27FC236}">
                <a16:creationId xmlns:a16="http://schemas.microsoft.com/office/drawing/2014/main" id="{E43BC030-7141-563B-8B25-C4418224D41F}"/>
              </a:ext>
            </a:extLst>
          </p:cNvPr>
          <p:cNvSpPr txBox="1"/>
          <p:nvPr/>
        </p:nvSpPr>
        <p:spPr>
          <a:xfrm>
            <a:off x="6690147" y="2086819"/>
            <a:ext cx="4011718" cy="3785652"/>
          </a:xfrm>
          <a:prstGeom prst="rect">
            <a:avLst/>
          </a:prstGeom>
          <a:solidFill>
            <a:srgbClr val="FFFFFF">
              <a:alpha val="85098"/>
            </a:srgbClr>
          </a:solidFill>
        </p:spPr>
        <p:txBody>
          <a:bodyPr wrap="square" rtlCol="0">
            <a:spAutoFit/>
          </a:bodyPr>
          <a:lstStyle/>
          <a:p>
            <a:r>
              <a:rPr lang="en-US" sz="6000" dirty="0"/>
              <a:t>DEPLETION OF SOCIAL + FINANCIAL RESOURCES</a:t>
            </a:r>
          </a:p>
        </p:txBody>
      </p:sp>
    </p:spTree>
    <p:extLst>
      <p:ext uri="{BB962C8B-B14F-4D97-AF65-F5344CB8AC3E}">
        <p14:creationId xmlns:p14="http://schemas.microsoft.com/office/powerpoint/2010/main" val="158897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81E455-8EAE-63B9-85F7-FF9D34975205}"/>
              </a:ext>
            </a:extLst>
          </p:cNvPr>
          <p:cNvSpPr>
            <a:spLocks noGrp="1"/>
          </p:cNvSpPr>
          <p:nvPr>
            <p:ph type="sldNum" sz="quarter" idx="12"/>
          </p:nvPr>
        </p:nvSpPr>
        <p:spPr/>
        <p:txBody>
          <a:bodyPr/>
          <a:lstStyle/>
          <a:p>
            <a:fld id="{9E479467-D475-44BA-A6A1-CAD0337F3F46}" type="slidenum">
              <a:rPr lang="en-US" smtClean="0"/>
              <a:t>13</a:t>
            </a:fld>
            <a:endParaRPr lang="en-US" dirty="0"/>
          </a:p>
        </p:txBody>
      </p:sp>
      <p:pic>
        <p:nvPicPr>
          <p:cNvPr id="3" name="Picture 2">
            <a:extLst>
              <a:ext uri="{FF2B5EF4-FFF2-40B4-BE49-F238E27FC236}">
                <a16:creationId xmlns:a16="http://schemas.microsoft.com/office/drawing/2014/main" id="{7C910286-39E6-A631-D8BC-8B824EB90875}"/>
              </a:ext>
            </a:extLst>
          </p:cNvPr>
          <p:cNvPicPr>
            <a:picLocks noChangeAspect="1"/>
          </p:cNvPicPr>
          <p:nvPr/>
        </p:nvPicPr>
        <p:blipFill>
          <a:blip r:embed="rId3"/>
          <a:stretch>
            <a:fillRect/>
          </a:stretch>
        </p:blipFill>
        <p:spPr>
          <a:xfrm>
            <a:off x="243840" y="137795"/>
            <a:ext cx="11704320" cy="6583680"/>
          </a:xfrm>
          <a:prstGeom prst="rect">
            <a:avLst/>
          </a:prstGeom>
        </p:spPr>
      </p:pic>
    </p:spTree>
    <p:extLst>
      <p:ext uri="{BB962C8B-B14F-4D97-AF65-F5344CB8AC3E}">
        <p14:creationId xmlns:p14="http://schemas.microsoft.com/office/powerpoint/2010/main" val="256942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81E455-8EAE-63B9-85F7-FF9D34975205}"/>
              </a:ext>
            </a:extLst>
          </p:cNvPr>
          <p:cNvSpPr>
            <a:spLocks noGrp="1"/>
          </p:cNvSpPr>
          <p:nvPr>
            <p:ph type="sldNum" sz="quarter" idx="12"/>
          </p:nvPr>
        </p:nvSpPr>
        <p:spPr/>
        <p:txBody>
          <a:bodyPr/>
          <a:lstStyle/>
          <a:p>
            <a:fld id="{9E479467-D475-44BA-A6A1-CAD0337F3F46}" type="slidenum">
              <a:rPr lang="en-US" smtClean="0"/>
              <a:t>14</a:t>
            </a:fld>
            <a:endParaRPr lang="en-US" dirty="0"/>
          </a:p>
        </p:txBody>
      </p:sp>
      <p:pic>
        <p:nvPicPr>
          <p:cNvPr id="3" name="Picture 2">
            <a:extLst>
              <a:ext uri="{FF2B5EF4-FFF2-40B4-BE49-F238E27FC236}">
                <a16:creationId xmlns:a16="http://schemas.microsoft.com/office/drawing/2014/main" id="{7C910286-39E6-A631-D8BC-8B824EB90875}"/>
              </a:ext>
            </a:extLst>
          </p:cNvPr>
          <p:cNvPicPr>
            <a:picLocks noChangeAspect="1"/>
          </p:cNvPicPr>
          <p:nvPr/>
        </p:nvPicPr>
        <p:blipFill>
          <a:blip r:embed="rId3"/>
          <a:stretch>
            <a:fillRect/>
          </a:stretch>
        </p:blipFill>
        <p:spPr>
          <a:xfrm>
            <a:off x="243840" y="137795"/>
            <a:ext cx="11704320" cy="6583680"/>
          </a:xfrm>
          <a:prstGeom prst="rect">
            <a:avLst/>
          </a:prstGeom>
        </p:spPr>
      </p:pic>
      <p:sp>
        <p:nvSpPr>
          <p:cNvPr id="4" name="TextBox 3">
            <a:extLst>
              <a:ext uri="{FF2B5EF4-FFF2-40B4-BE49-F238E27FC236}">
                <a16:creationId xmlns:a16="http://schemas.microsoft.com/office/drawing/2014/main" id="{1624E6C9-517F-A55E-48FD-5CE73EE05855}"/>
              </a:ext>
            </a:extLst>
          </p:cNvPr>
          <p:cNvSpPr txBox="1"/>
          <p:nvPr/>
        </p:nvSpPr>
        <p:spPr>
          <a:xfrm>
            <a:off x="7223176" y="1422959"/>
            <a:ext cx="4482317" cy="1323439"/>
          </a:xfrm>
          <a:prstGeom prst="rect">
            <a:avLst/>
          </a:prstGeom>
          <a:noFill/>
          <a:ln w="76200">
            <a:solidFill>
              <a:srgbClr val="FF0000"/>
            </a:solidFill>
          </a:ln>
        </p:spPr>
        <p:txBody>
          <a:bodyPr wrap="none" rtlCol="0">
            <a:spAutoFit/>
          </a:bodyPr>
          <a:lstStyle/>
          <a:p>
            <a:r>
              <a:rPr lang="en-US" sz="8000" dirty="0"/>
              <a:t>*only 12%</a:t>
            </a:r>
          </a:p>
        </p:txBody>
      </p:sp>
    </p:spTree>
    <p:extLst>
      <p:ext uri="{BB962C8B-B14F-4D97-AF65-F5344CB8AC3E}">
        <p14:creationId xmlns:p14="http://schemas.microsoft.com/office/powerpoint/2010/main" val="59351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09350F-DFA5-C901-6EF9-CA4D86388C29}"/>
              </a:ext>
            </a:extLst>
          </p:cNvPr>
          <p:cNvSpPr>
            <a:spLocks noGrp="1"/>
          </p:cNvSpPr>
          <p:nvPr>
            <p:ph type="sldNum" sz="quarter" idx="12"/>
          </p:nvPr>
        </p:nvSpPr>
        <p:spPr/>
        <p:txBody>
          <a:bodyPr/>
          <a:lstStyle/>
          <a:p>
            <a:fld id="{9E479467-D475-44BA-A6A1-CAD0337F3F46}" type="slidenum">
              <a:rPr lang="en-US" smtClean="0"/>
              <a:t>15</a:t>
            </a:fld>
            <a:endParaRPr lang="en-US" dirty="0"/>
          </a:p>
        </p:txBody>
      </p:sp>
      <p:pic>
        <p:nvPicPr>
          <p:cNvPr id="5" name="Picture 4">
            <a:extLst>
              <a:ext uri="{FF2B5EF4-FFF2-40B4-BE49-F238E27FC236}">
                <a16:creationId xmlns:a16="http://schemas.microsoft.com/office/drawing/2014/main" id="{C5FDAE6B-90C9-E7CF-FFBB-E5C2CABBCACF}"/>
              </a:ext>
            </a:extLst>
          </p:cNvPr>
          <p:cNvPicPr>
            <a:picLocks noChangeAspect="1"/>
          </p:cNvPicPr>
          <p:nvPr/>
        </p:nvPicPr>
        <p:blipFill>
          <a:blip r:embed="rId3"/>
          <a:stretch>
            <a:fillRect/>
          </a:stretch>
        </p:blipFill>
        <p:spPr>
          <a:xfrm>
            <a:off x="468941" y="0"/>
            <a:ext cx="6095999" cy="3429000"/>
          </a:xfrm>
          <a:prstGeom prst="rect">
            <a:avLst/>
          </a:prstGeom>
        </p:spPr>
      </p:pic>
      <p:sp>
        <p:nvSpPr>
          <p:cNvPr id="7" name="TextBox 6">
            <a:extLst>
              <a:ext uri="{FF2B5EF4-FFF2-40B4-BE49-F238E27FC236}">
                <a16:creationId xmlns:a16="http://schemas.microsoft.com/office/drawing/2014/main" id="{D126CB3D-CC6D-2302-40C5-6B0FAF45F475}"/>
              </a:ext>
            </a:extLst>
          </p:cNvPr>
          <p:cNvSpPr txBox="1"/>
          <p:nvPr/>
        </p:nvSpPr>
        <p:spPr>
          <a:xfrm>
            <a:off x="6932016" y="1899166"/>
            <a:ext cx="4864217" cy="830997"/>
          </a:xfrm>
          <a:prstGeom prst="rect">
            <a:avLst/>
          </a:prstGeom>
          <a:noFill/>
        </p:spPr>
        <p:txBody>
          <a:bodyPr wrap="none" rtlCol="0">
            <a:spAutoFit/>
          </a:bodyPr>
          <a:lstStyle/>
          <a:p>
            <a:r>
              <a:rPr lang="en-US" sz="2400" dirty="0"/>
              <a:t>Distributions significant different:</a:t>
            </a:r>
          </a:p>
          <a:p>
            <a:r>
              <a:rPr lang="en-US" sz="2400" dirty="0"/>
              <a:t>    Wilcoxon Signed-Rank Test p &lt; 1E-9</a:t>
            </a:r>
          </a:p>
        </p:txBody>
      </p:sp>
      <p:sp>
        <p:nvSpPr>
          <p:cNvPr id="8" name="TextBox 7">
            <a:extLst>
              <a:ext uri="{FF2B5EF4-FFF2-40B4-BE49-F238E27FC236}">
                <a16:creationId xmlns:a16="http://schemas.microsoft.com/office/drawing/2014/main" id="{1D3F888A-506E-457D-6747-A520BD667E65}"/>
              </a:ext>
            </a:extLst>
          </p:cNvPr>
          <p:cNvSpPr txBox="1"/>
          <p:nvPr/>
        </p:nvSpPr>
        <p:spPr>
          <a:xfrm>
            <a:off x="6932016" y="5242094"/>
            <a:ext cx="5019707" cy="830997"/>
          </a:xfrm>
          <a:prstGeom prst="rect">
            <a:avLst/>
          </a:prstGeom>
          <a:noFill/>
        </p:spPr>
        <p:txBody>
          <a:bodyPr wrap="none" rtlCol="0">
            <a:spAutoFit/>
          </a:bodyPr>
          <a:lstStyle/>
          <a:p>
            <a:r>
              <a:rPr lang="en-US" sz="2400" dirty="0"/>
              <a:t>Distributions significant different:</a:t>
            </a:r>
          </a:p>
          <a:p>
            <a:r>
              <a:rPr lang="en-US" sz="2400" dirty="0"/>
              <a:t>    Wilcoxon Signed-Rank Test p &lt; 1E-15</a:t>
            </a:r>
          </a:p>
        </p:txBody>
      </p:sp>
      <p:sp>
        <p:nvSpPr>
          <p:cNvPr id="9" name="TextBox 8">
            <a:extLst>
              <a:ext uri="{FF2B5EF4-FFF2-40B4-BE49-F238E27FC236}">
                <a16:creationId xmlns:a16="http://schemas.microsoft.com/office/drawing/2014/main" id="{DE4E62E5-78F7-200E-6922-32008100AC52}"/>
              </a:ext>
            </a:extLst>
          </p:cNvPr>
          <p:cNvSpPr txBox="1"/>
          <p:nvPr/>
        </p:nvSpPr>
        <p:spPr>
          <a:xfrm>
            <a:off x="6932016" y="784910"/>
            <a:ext cx="5099216" cy="830997"/>
          </a:xfrm>
          <a:prstGeom prst="rect">
            <a:avLst/>
          </a:prstGeom>
          <a:noFill/>
        </p:spPr>
        <p:txBody>
          <a:bodyPr wrap="none" rtlCol="0">
            <a:spAutoFit/>
          </a:bodyPr>
          <a:lstStyle/>
          <a:p>
            <a:r>
              <a:rPr lang="en-US" sz="2400" dirty="0"/>
              <a:t>All tract median: 10.9% poverty</a:t>
            </a:r>
          </a:p>
          <a:p>
            <a:r>
              <a:rPr lang="en-US" sz="2400" dirty="0"/>
              <a:t>Addressee tract median: 12.9% poverty</a:t>
            </a:r>
          </a:p>
        </p:txBody>
      </p:sp>
      <p:sp>
        <p:nvSpPr>
          <p:cNvPr id="10" name="TextBox 9">
            <a:extLst>
              <a:ext uri="{FF2B5EF4-FFF2-40B4-BE49-F238E27FC236}">
                <a16:creationId xmlns:a16="http://schemas.microsoft.com/office/drawing/2014/main" id="{DA2B0D6B-7CEE-9D8B-CB31-56FA29D965BE}"/>
              </a:ext>
            </a:extLst>
          </p:cNvPr>
          <p:cNvSpPr txBox="1"/>
          <p:nvPr/>
        </p:nvSpPr>
        <p:spPr>
          <a:xfrm>
            <a:off x="6932016" y="4127838"/>
            <a:ext cx="4460773" cy="830997"/>
          </a:xfrm>
          <a:prstGeom prst="rect">
            <a:avLst/>
          </a:prstGeom>
          <a:noFill/>
        </p:spPr>
        <p:txBody>
          <a:bodyPr wrap="none" rtlCol="0">
            <a:spAutoFit/>
          </a:bodyPr>
          <a:lstStyle/>
          <a:p>
            <a:r>
              <a:rPr lang="en-US" sz="2400" dirty="0"/>
              <a:t>All tract median: 11.5% non-white</a:t>
            </a:r>
          </a:p>
          <a:p>
            <a:r>
              <a:rPr lang="en-US" sz="2400" dirty="0"/>
              <a:t>Addressee tract median: 16.0%</a:t>
            </a:r>
          </a:p>
        </p:txBody>
      </p:sp>
      <p:pic>
        <p:nvPicPr>
          <p:cNvPr id="12" name="Picture 11">
            <a:extLst>
              <a:ext uri="{FF2B5EF4-FFF2-40B4-BE49-F238E27FC236}">
                <a16:creationId xmlns:a16="http://schemas.microsoft.com/office/drawing/2014/main" id="{5ECDF56A-72DE-F909-8657-314290FA6E05}"/>
              </a:ext>
            </a:extLst>
          </p:cNvPr>
          <p:cNvPicPr>
            <a:picLocks noChangeAspect="1"/>
          </p:cNvPicPr>
          <p:nvPr/>
        </p:nvPicPr>
        <p:blipFill>
          <a:blip r:embed="rId4"/>
          <a:stretch>
            <a:fillRect/>
          </a:stretch>
        </p:blipFill>
        <p:spPr>
          <a:xfrm>
            <a:off x="469702" y="3429428"/>
            <a:ext cx="6095238" cy="3428572"/>
          </a:xfrm>
          <a:prstGeom prst="rect">
            <a:avLst/>
          </a:prstGeom>
        </p:spPr>
      </p:pic>
    </p:spTree>
    <p:extLst>
      <p:ext uri="{BB962C8B-B14F-4D97-AF65-F5344CB8AC3E}">
        <p14:creationId xmlns:p14="http://schemas.microsoft.com/office/powerpoint/2010/main" val="75389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3E736D-3A6C-47FF-DE2C-52A11109664E}"/>
              </a:ext>
            </a:extLst>
          </p:cNvPr>
          <p:cNvSpPr>
            <a:spLocks noGrp="1"/>
          </p:cNvSpPr>
          <p:nvPr>
            <p:ph type="sldNum" sz="quarter" idx="12"/>
          </p:nvPr>
        </p:nvSpPr>
        <p:spPr/>
        <p:txBody>
          <a:bodyPr/>
          <a:lstStyle/>
          <a:p>
            <a:fld id="{9E479467-D475-44BA-A6A1-CAD0337F3F46}" type="slidenum">
              <a:rPr lang="en-US" smtClean="0"/>
              <a:t>16</a:t>
            </a:fld>
            <a:endParaRPr lang="en-US" dirty="0"/>
          </a:p>
        </p:txBody>
      </p:sp>
      <p:pic>
        <p:nvPicPr>
          <p:cNvPr id="3" name="Picture 2">
            <a:extLst>
              <a:ext uri="{FF2B5EF4-FFF2-40B4-BE49-F238E27FC236}">
                <a16:creationId xmlns:a16="http://schemas.microsoft.com/office/drawing/2014/main" id="{83BE3F2D-8013-9585-EFDA-0E8E60F3E307}"/>
              </a:ext>
            </a:extLst>
          </p:cNvPr>
          <p:cNvPicPr>
            <a:picLocks noChangeAspect="1"/>
          </p:cNvPicPr>
          <p:nvPr/>
        </p:nvPicPr>
        <p:blipFill>
          <a:blip r:embed="rId3"/>
          <a:stretch>
            <a:fillRect/>
          </a:stretch>
        </p:blipFill>
        <p:spPr>
          <a:xfrm>
            <a:off x="243840" y="136525"/>
            <a:ext cx="11704320" cy="6583680"/>
          </a:xfrm>
          <a:prstGeom prst="rect">
            <a:avLst/>
          </a:prstGeom>
        </p:spPr>
      </p:pic>
    </p:spTree>
    <p:extLst>
      <p:ext uri="{BB962C8B-B14F-4D97-AF65-F5344CB8AC3E}">
        <p14:creationId xmlns:p14="http://schemas.microsoft.com/office/powerpoint/2010/main" val="169551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0116-7569-43C0-A5DC-0B38A39ABE9C}"/>
              </a:ext>
            </a:extLst>
          </p:cNvPr>
          <p:cNvSpPr>
            <a:spLocks noGrp="1"/>
          </p:cNvSpPr>
          <p:nvPr>
            <p:ph type="title"/>
          </p:nvPr>
        </p:nvSpPr>
        <p:spPr>
          <a:xfrm>
            <a:off x="838200" y="556995"/>
            <a:ext cx="10515600" cy="1133693"/>
          </a:xfrm>
        </p:spPr>
        <p:txBody>
          <a:bodyPr>
            <a:normAutofit/>
          </a:bodyPr>
          <a:lstStyle/>
          <a:p>
            <a:r>
              <a:rPr lang="en-US" dirty="0"/>
              <a:t>Social Costs</a:t>
            </a:r>
          </a:p>
        </p:txBody>
      </p:sp>
      <p:graphicFrame>
        <p:nvGraphicFramePr>
          <p:cNvPr id="5" name="Content Placeholder 2">
            <a:extLst>
              <a:ext uri="{FF2B5EF4-FFF2-40B4-BE49-F238E27FC236}">
                <a16:creationId xmlns:a16="http://schemas.microsoft.com/office/drawing/2014/main" id="{990DF7E9-B4E2-4C32-B103-A61712F74BC4}"/>
              </a:ext>
            </a:extLst>
          </p:cNvPr>
          <p:cNvGraphicFramePr>
            <a:graphicFrameLocks noGrp="1"/>
          </p:cNvGraphicFramePr>
          <p:nvPr>
            <p:ph idx="1"/>
            <p:extLst>
              <p:ext uri="{D42A27DB-BD31-4B8C-83A1-F6EECF244321}">
                <p14:modId xmlns:p14="http://schemas.microsoft.com/office/powerpoint/2010/main" val="9710613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D88E810-8D33-4273-9FD2-AAC67DEF15D6}"/>
              </a:ext>
            </a:extLst>
          </p:cNvPr>
          <p:cNvSpPr>
            <a:spLocks noGrp="1"/>
          </p:cNvSpPr>
          <p:nvPr>
            <p:ph type="sldNum" sz="quarter" idx="12"/>
          </p:nvPr>
        </p:nvSpPr>
        <p:spPr/>
        <p:txBody>
          <a:bodyPr/>
          <a:lstStyle/>
          <a:p>
            <a:fld id="{9E479467-D475-44BA-A6A1-CAD0337F3F46}" type="slidenum">
              <a:rPr lang="en-US" smtClean="0"/>
              <a:t>17</a:t>
            </a:fld>
            <a:endParaRPr lang="en-US" dirty="0"/>
          </a:p>
        </p:txBody>
      </p:sp>
    </p:spTree>
    <p:extLst>
      <p:ext uri="{BB962C8B-B14F-4D97-AF65-F5344CB8AC3E}">
        <p14:creationId xmlns:p14="http://schemas.microsoft.com/office/powerpoint/2010/main" val="241809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CF58-2A20-441F-999F-40335E29C151}"/>
              </a:ext>
            </a:extLst>
          </p:cNvPr>
          <p:cNvSpPr>
            <a:spLocks noGrp="1"/>
          </p:cNvSpPr>
          <p:nvPr>
            <p:ph type="title"/>
          </p:nvPr>
        </p:nvSpPr>
        <p:spPr>
          <a:xfrm>
            <a:off x="844061" y="548464"/>
            <a:ext cx="4431323" cy="2228074"/>
          </a:xfrm>
        </p:spPr>
        <p:txBody>
          <a:bodyPr vert="horz" lIns="91440" tIns="45720" rIns="91440" bIns="45720" rtlCol="0">
            <a:normAutofit/>
          </a:bodyPr>
          <a:lstStyle/>
          <a:p>
            <a:r>
              <a:rPr lang="en-US" dirty="0"/>
              <a:t>Recommendations</a:t>
            </a:r>
          </a:p>
        </p:txBody>
      </p:sp>
      <p:sp>
        <p:nvSpPr>
          <p:cNvPr id="9" name="Content Placeholder 8">
            <a:extLst>
              <a:ext uri="{FF2B5EF4-FFF2-40B4-BE49-F238E27FC236}">
                <a16:creationId xmlns:a16="http://schemas.microsoft.com/office/drawing/2014/main" id="{EE2546F7-3E19-43D8-887A-44A8386E1E6F}"/>
              </a:ext>
            </a:extLst>
          </p:cNvPr>
          <p:cNvSpPr>
            <a:spLocks noGrp="1"/>
          </p:cNvSpPr>
          <p:nvPr>
            <p:ph idx="1"/>
          </p:nvPr>
        </p:nvSpPr>
        <p:spPr>
          <a:xfrm>
            <a:off x="838201" y="2622620"/>
            <a:ext cx="4431323" cy="3482900"/>
          </a:xfrm>
        </p:spPr>
        <p:txBody>
          <a:bodyPr>
            <a:normAutofit/>
          </a:bodyPr>
          <a:lstStyle/>
          <a:p>
            <a:r>
              <a:rPr lang="en-US" sz="2400" dirty="0"/>
              <a:t>Tweak GenTax indicators and processes to push address updates when mail returned</a:t>
            </a:r>
          </a:p>
          <a:p>
            <a:pPr marL="0" indent="0">
              <a:buNone/>
            </a:pPr>
            <a:endParaRPr lang="en-US" sz="800" dirty="0"/>
          </a:p>
          <a:p>
            <a:r>
              <a:rPr lang="en-US" sz="2400" dirty="0"/>
              <a:t>Adopt systematic address updates &gt;1x / year (e.g., USPS)</a:t>
            </a:r>
          </a:p>
          <a:p>
            <a:pPr marL="0" indent="0">
              <a:buNone/>
            </a:pPr>
            <a:endParaRPr lang="en-US" sz="800" dirty="0"/>
          </a:p>
          <a:p>
            <a:r>
              <a:rPr lang="en-US" sz="2400" dirty="0"/>
              <a:t>Make updating addresses easier in </a:t>
            </a:r>
            <a:r>
              <a:rPr lang="en-US" sz="2400" dirty="0" err="1"/>
              <a:t>RevenueOnline</a:t>
            </a:r>
            <a:endParaRPr lang="en-US" sz="2400" dirty="0"/>
          </a:p>
        </p:txBody>
      </p:sp>
      <p:sp>
        <p:nvSpPr>
          <p:cNvPr id="3" name="Slide Number Placeholder 2">
            <a:extLst>
              <a:ext uri="{FF2B5EF4-FFF2-40B4-BE49-F238E27FC236}">
                <a16:creationId xmlns:a16="http://schemas.microsoft.com/office/drawing/2014/main" id="{56919344-0821-4D16-9DBC-A102A5352029}"/>
              </a:ext>
            </a:extLst>
          </p:cNvPr>
          <p:cNvSpPr>
            <a:spLocks noGrp="1"/>
          </p:cNvSpPr>
          <p:nvPr>
            <p:ph type="sldNum" sz="quarter" idx="12"/>
          </p:nvPr>
        </p:nvSpPr>
        <p:spPr/>
        <p:txBody>
          <a:bodyPr/>
          <a:lstStyle/>
          <a:p>
            <a:fld id="{9E479467-D475-44BA-A6A1-CAD0337F3F46}" type="slidenum">
              <a:rPr lang="en-US" smtClean="0">
                <a:solidFill>
                  <a:schemeClr val="bg1"/>
                </a:solidFill>
              </a:rPr>
              <a:t>18</a:t>
            </a:fld>
            <a:endParaRPr lang="en-US" dirty="0">
              <a:solidFill>
                <a:schemeClr val="bg1"/>
              </a:solidFill>
            </a:endParaRPr>
          </a:p>
        </p:txBody>
      </p:sp>
      <p:pic>
        <p:nvPicPr>
          <p:cNvPr id="11" name="Picture 10" descr="Vintage journal covered with envelopes">
            <a:extLst>
              <a:ext uri="{FF2B5EF4-FFF2-40B4-BE49-F238E27FC236}">
                <a16:creationId xmlns:a16="http://schemas.microsoft.com/office/drawing/2014/main" id="{967312B3-3B57-40C3-873D-01AA664FB94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646782" y="10"/>
            <a:ext cx="6545218" cy="6857990"/>
          </a:xfrm>
          <a:prstGeom prst="rect">
            <a:avLst/>
          </a:prstGeom>
          <a:effectLst/>
        </p:spPr>
      </p:pic>
    </p:spTree>
    <p:extLst>
      <p:ext uri="{BB962C8B-B14F-4D97-AF65-F5344CB8AC3E}">
        <p14:creationId xmlns:p14="http://schemas.microsoft.com/office/powerpoint/2010/main" val="1890263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68737-6951-4900-8AC9-13E6D8115FAB}"/>
              </a:ext>
            </a:extLst>
          </p:cNvPr>
          <p:cNvSpPr>
            <a:spLocks noGrp="1"/>
          </p:cNvSpPr>
          <p:nvPr>
            <p:ph idx="1"/>
          </p:nvPr>
        </p:nvSpPr>
        <p:spPr>
          <a:xfrm>
            <a:off x="5434149" y="932688"/>
            <a:ext cx="5916603" cy="4992624"/>
          </a:xfrm>
        </p:spPr>
        <p:txBody>
          <a:bodyPr anchor="ctr">
            <a:normAutofit/>
          </a:bodyPr>
          <a:lstStyle/>
          <a:p>
            <a:pPr marL="0" indent="0">
              <a:buNone/>
            </a:pPr>
            <a:r>
              <a:rPr lang="en-US" b="1" dirty="0"/>
              <a:t>Questions? </a:t>
            </a:r>
          </a:p>
          <a:p>
            <a:pPr marL="0" indent="0">
              <a:buNone/>
            </a:pPr>
            <a:r>
              <a:rPr lang="en-US" dirty="0"/>
              <a:t>Michael Metiva</a:t>
            </a:r>
          </a:p>
          <a:p>
            <a:pPr marL="0" indent="0">
              <a:buNone/>
            </a:pPr>
            <a:r>
              <a:rPr lang="en-US" dirty="0"/>
              <a:t>Michael.METIVA@dor.oregon.gov</a:t>
            </a:r>
          </a:p>
        </p:txBody>
      </p:sp>
      <p:sp>
        <p:nvSpPr>
          <p:cNvPr id="2" name="Slide Number Placeholder 1">
            <a:extLst>
              <a:ext uri="{FF2B5EF4-FFF2-40B4-BE49-F238E27FC236}">
                <a16:creationId xmlns:a16="http://schemas.microsoft.com/office/drawing/2014/main" id="{061CAF89-288B-43F3-A488-33CB86D3E694}"/>
              </a:ext>
            </a:extLst>
          </p:cNvPr>
          <p:cNvSpPr>
            <a:spLocks noGrp="1"/>
          </p:cNvSpPr>
          <p:nvPr>
            <p:ph type="sldNum" sz="quarter" idx="12"/>
          </p:nvPr>
        </p:nvSpPr>
        <p:spPr/>
        <p:txBody>
          <a:bodyPr/>
          <a:lstStyle/>
          <a:p>
            <a:fld id="{9E479467-D475-44BA-A6A1-CAD0337F3F46}" type="slidenum">
              <a:rPr lang="en-US" smtClean="0"/>
              <a:t>19</a:t>
            </a:fld>
            <a:endParaRPr lang="en-US" dirty="0"/>
          </a:p>
        </p:txBody>
      </p:sp>
      <p:grpSp>
        <p:nvGrpSpPr>
          <p:cNvPr id="5" name="Group 4">
            <a:extLst>
              <a:ext uri="{FF2B5EF4-FFF2-40B4-BE49-F238E27FC236}">
                <a16:creationId xmlns:a16="http://schemas.microsoft.com/office/drawing/2014/main" id="{9760752E-4DEC-4819-A234-AF6ABD296966}"/>
              </a:ext>
            </a:extLst>
          </p:cNvPr>
          <p:cNvGrpSpPr/>
          <p:nvPr/>
        </p:nvGrpSpPr>
        <p:grpSpPr>
          <a:xfrm>
            <a:off x="180862" y="2800347"/>
            <a:ext cx="3737027" cy="1106456"/>
            <a:chOff x="-2" y="2800347"/>
            <a:chExt cx="3737027" cy="1106456"/>
          </a:xfrm>
        </p:grpSpPr>
        <p:pic>
          <p:nvPicPr>
            <p:cNvPr id="7" name="Picture 6" descr="Oregon Department of Revenue Logo">
              <a:extLst>
                <a:ext uri="{FF2B5EF4-FFF2-40B4-BE49-F238E27FC236}">
                  <a16:creationId xmlns:a16="http://schemas.microsoft.com/office/drawing/2014/main" id="{58BC0F87-4728-4F1A-A09F-191BFB376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48" y="2951197"/>
              <a:ext cx="2895777" cy="955606"/>
            </a:xfrm>
            <a:prstGeom prst="rect">
              <a:avLst/>
            </a:prstGeom>
          </p:spPr>
        </p:pic>
        <p:sp>
          <p:nvSpPr>
            <p:cNvPr id="4" name="Rectangle 3">
              <a:extLst>
                <a:ext uri="{FF2B5EF4-FFF2-40B4-BE49-F238E27FC236}">
                  <a16:creationId xmlns:a16="http://schemas.microsoft.com/office/drawing/2014/main" id="{B8A5ECA7-21D9-483A-BD14-4B6733DE2730}"/>
                </a:ext>
              </a:extLst>
            </p:cNvPr>
            <p:cNvSpPr/>
            <p:nvPr/>
          </p:nvSpPr>
          <p:spPr>
            <a:xfrm>
              <a:off x="-2" y="2800347"/>
              <a:ext cx="457201" cy="1106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004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C00F-3AF3-4297-B3D8-F798A72D7529}"/>
              </a:ext>
            </a:extLst>
          </p:cNvPr>
          <p:cNvSpPr txBox="1">
            <a:spLocks/>
          </p:cNvSpPr>
          <p:nvPr/>
        </p:nvSpPr>
        <p:spPr>
          <a:xfrm>
            <a:off x="1075767" y="1188637"/>
            <a:ext cx="2988234" cy="448072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000" dirty="0"/>
              <a:t>Agenda</a:t>
            </a:r>
          </a:p>
        </p:txBody>
      </p:sp>
      <p:sp>
        <p:nvSpPr>
          <p:cNvPr id="3" name="Content Placeholder 2">
            <a:extLst>
              <a:ext uri="{FF2B5EF4-FFF2-40B4-BE49-F238E27FC236}">
                <a16:creationId xmlns:a16="http://schemas.microsoft.com/office/drawing/2014/main" id="{0D64AD47-B2D4-48C5-87BB-8BA0210CA75D}"/>
              </a:ext>
            </a:extLst>
          </p:cNvPr>
          <p:cNvSpPr txBox="1">
            <a:spLocks/>
          </p:cNvSpPr>
          <p:nvPr/>
        </p:nvSpPr>
        <p:spPr>
          <a:xfrm>
            <a:off x="5255260" y="1648870"/>
            <a:ext cx="4702848" cy="356026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01</a:t>
            </a:r>
            <a:r>
              <a:rPr lang="en-US" sz="2400" dirty="0"/>
              <a:t> 	Problem Summary</a:t>
            </a:r>
          </a:p>
          <a:p>
            <a:pPr marL="0" indent="0">
              <a:buFont typeface="Arial" panose="020B0604020202020204" pitchFamily="34" charset="0"/>
              <a:buNone/>
            </a:pPr>
            <a:r>
              <a:rPr lang="en-US" sz="2400" b="1" dirty="0"/>
              <a:t>02</a:t>
            </a:r>
            <a:r>
              <a:rPr lang="en-US" sz="2400" dirty="0"/>
              <a:t> 	Returned Mail Procedures</a:t>
            </a:r>
          </a:p>
          <a:p>
            <a:pPr marL="0" indent="0">
              <a:buFont typeface="Arial" panose="020B0604020202020204" pitchFamily="34" charset="0"/>
              <a:buNone/>
            </a:pPr>
            <a:r>
              <a:rPr lang="en-US" sz="2400" b="1" dirty="0"/>
              <a:t>03</a:t>
            </a:r>
            <a:r>
              <a:rPr lang="en-US" sz="2400" dirty="0"/>
              <a:t> 	Financial Costs</a:t>
            </a:r>
          </a:p>
          <a:p>
            <a:pPr marL="0" indent="0">
              <a:buFont typeface="Arial" panose="020B0604020202020204" pitchFamily="34" charset="0"/>
              <a:buNone/>
            </a:pPr>
            <a:r>
              <a:rPr lang="en-US" sz="2400" b="1" dirty="0"/>
              <a:t>04</a:t>
            </a:r>
            <a:r>
              <a:rPr lang="en-US" sz="2400" dirty="0"/>
              <a:t> 	Social Costs</a:t>
            </a:r>
          </a:p>
          <a:p>
            <a:pPr marL="0" indent="0">
              <a:buFont typeface="Arial" panose="020B0604020202020204" pitchFamily="34" charset="0"/>
              <a:buNone/>
            </a:pPr>
            <a:r>
              <a:rPr lang="en-US" sz="2400" b="1" dirty="0"/>
              <a:t>05</a:t>
            </a:r>
            <a:r>
              <a:rPr lang="en-US" sz="2400" dirty="0"/>
              <a:t> 	Recommendations</a:t>
            </a:r>
          </a:p>
        </p:txBody>
      </p:sp>
      <p:cxnSp>
        <p:nvCxnSpPr>
          <p:cNvPr id="5" name="Straight Connector 4">
            <a:extLst>
              <a:ext uri="{FF2B5EF4-FFF2-40B4-BE49-F238E27FC236}">
                <a16:creationId xmlns:a16="http://schemas.microsoft.com/office/drawing/2014/main" id="{EC5D7616-88AA-440B-B730-CA54B621A604}"/>
              </a:ext>
            </a:extLst>
          </p:cNvPr>
          <p:cNvCxnSpPr/>
          <p:nvPr/>
        </p:nvCxnSpPr>
        <p:spPr>
          <a:xfrm>
            <a:off x="4559643" y="1853514"/>
            <a:ext cx="0" cy="316332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B354503-C36B-4DEB-9775-7A6D57ED392E}"/>
              </a:ext>
            </a:extLst>
          </p:cNvPr>
          <p:cNvSpPr>
            <a:spLocks noGrp="1"/>
          </p:cNvSpPr>
          <p:nvPr>
            <p:ph type="sldNum" sz="quarter" idx="12"/>
          </p:nvPr>
        </p:nvSpPr>
        <p:spPr/>
        <p:txBody>
          <a:bodyPr/>
          <a:lstStyle/>
          <a:p>
            <a:fld id="{9E479467-D475-44BA-A6A1-CAD0337F3F46}" type="slidenum">
              <a:rPr lang="en-US" smtClean="0"/>
              <a:t>2</a:t>
            </a:fld>
            <a:endParaRPr lang="en-US" dirty="0"/>
          </a:p>
        </p:txBody>
      </p:sp>
    </p:spTree>
    <p:extLst>
      <p:ext uri="{BB962C8B-B14F-4D97-AF65-F5344CB8AC3E}">
        <p14:creationId xmlns:p14="http://schemas.microsoft.com/office/powerpoint/2010/main" val="424734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0116-7569-43C0-A5DC-0B38A39ABE9C}"/>
              </a:ext>
            </a:extLst>
          </p:cNvPr>
          <p:cNvSpPr>
            <a:spLocks noGrp="1"/>
          </p:cNvSpPr>
          <p:nvPr>
            <p:ph type="title"/>
          </p:nvPr>
        </p:nvSpPr>
        <p:spPr>
          <a:xfrm>
            <a:off x="838200" y="557189"/>
            <a:ext cx="3374136" cy="5567891"/>
          </a:xfrm>
        </p:spPr>
        <p:txBody>
          <a:bodyPr>
            <a:normAutofit/>
          </a:bodyPr>
          <a:lstStyle/>
          <a:p>
            <a:r>
              <a:rPr lang="en-US" dirty="0"/>
              <a:t>Problem Summary</a:t>
            </a:r>
          </a:p>
        </p:txBody>
      </p:sp>
      <p:graphicFrame>
        <p:nvGraphicFramePr>
          <p:cNvPr id="5" name="Content Placeholder 2">
            <a:extLst>
              <a:ext uri="{FF2B5EF4-FFF2-40B4-BE49-F238E27FC236}">
                <a16:creationId xmlns:a16="http://schemas.microsoft.com/office/drawing/2014/main" id="{990DF7E9-B4E2-4C32-B103-A61712F74BC4}"/>
              </a:ext>
            </a:extLst>
          </p:cNvPr>
          <p:cNvGraphicFramePr>
            <a:graphicFrameLocks noGrp="1"/>
          </p:cNvGraphicFramePr>
          <p:nvPr>
            <p:ph idx="1"/>
            <p:extLst>
              <p:ext uri="{D42A27DB-BD31-4B8C-83A1-F6EECF244321}">
                <p14:modId xmlns:p14="http://schemas.microsoft.com/office/powerpoint/2010/main" val="294410393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3AA0A03-DCA8-4011-9509-093F9EAA9B8A}"/>
              </a:ext>
            </a:extLst>
          </p:cNvPr>
          <p:cNvSpPr>
            <a:spLocks noGrp="1"/>
          </p:cNvSpPr>
          <p:nvPr>
            <p:ph type="sldNum" sz="quarter" idx="12"/>
          </p:nvPr>
        </p:nvSpPr>
        <p:spPr/>
        <p:txBody>
          <a:bodyPr/>
          <a:lstStyle/>
          <a:p>
            <a:fld id="{9E479467-D475-44BA-A6A1-CAD0337F3F46}" type="slidenum">
              <a:rPr lang="en-US" smtClean="0"/>
              <a:t>3</a:t>
            </a:fld>
            <a:endParaRPr lang="en-US" dirty="0"/>
          </a:p>
        </p:txBody>
      </p:sp>
    </p:spTree>
    <p:extLst>
      <p:ext uri="{BB962C8B-B14F-4D97-AF65-F5344CB8AC3E}">
        <p14:creationId xmlns:p14="http://schemas.microsoft.com/office/powerpoint/2010/main" val="402557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3DAC4D-B9F5-4243-B8B0-23B7ED6D8AF8}"/>
              </a:ext>
            </a:extLst>
          </p:cNvPr>
          <p:cNvSpPr>
            <a:spLocks noGrp="1"/>
          </p:cNvSpPr>
          <p:nvPr>
            <p:ph type="sldNum" sz="quarter" idx="12"/>
          </p:nvPr>
        </p:nvSpPr>
        <p:spPr/>
        <p:txBody>
          <a:bodyPr/>
          <a:lstStyle/>
          <a:p>
            <a:fld id="{9E479467-D475-44BA-A6A1-CAD0337F3F46}" type="slidenum">
              <a:rPr lang="en-US" smtClean="0">
                <a:solidFill>
                  <a:schemeClr val="bg1"/>
                </a:solidFill>
              </a:rPr>
              <a:t>4</a:t>
            </a:fld>
            <a:endParaRPr lang="en-US" dirty="0">
              <a:solidFill>
                <a:schemeClr val="bg1"/>
              </a:solidFill>
            </a:endParaRPr>
          </a:p>
        </p:txBody>
      </p:sp>
      <p:pic>
        <p:nvPicPr>
          <p:cNvPr id="2" name="Picture 1">
            <a:extLst>
              <a:ext uri="{FF2B5EF4-FFF2-40B4-BE49-F238E27FC236}">
                <a16:creationId xmlns:a16="http://schemas.microsoft.com/office/drawing/2014/main" id="{874198C4-A394-E41F-0B6D-33A6C3A3C469}"/>
              </a:ext>
            </a:extLst>
          </p:cNvPr>
          <p:cNvPicPr>
            <a:picLocks noChangeAspect="1"/>
          </p:cNvPicPr>
          <p:nvPr/>
        </p:nvPicPr>
        <p:blipFill>
          <a:blip r:embed="rId3"/>
          <a:stretch>
            <a:fillRect/>
          </a:stretch>
        </p:blipFill>
        <p:spPr>
          <a:xfrm>
            <a:off x="243840" y="137795"/>
            <a:ext cx="11704320" cy="6583680"/>
          </a:xfrm>
          <a:prstGeom prst="rect">
            <a:avLst/>
          </a:prstGeom>
        </p:spPr>
      </p:pic>
    </p:spTree>
    <p:extLst>
      <p:ext uri="{BB962C8B-B14F-4D97-AF65-F5344CB8AC3E}">
        <p14:creationId xmlns:p14="http://schemas.microsoft.com/office/powerpoint/2010/main" val="333380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8196-7E8F-4E1F-869E-AC9D0EECBC34}"/>
              </a:ext>
            </a:extLst>
          </p:cNvPr>
          <p:cNvSpPr>
            <a:spLocks noGrp="1"/>
          </p:cNvSpPr>
          <p:nvPr>
            <p:ph type="title"/>
          </p:nvPr>
        </p:nvSpPr>
        <p:spPr/>
        <p:txBody>
          <a:bodyPr/>
          <a:lstStyle/>
          <a:p>
            <a:r>
              <a:rPr lang="en-US" dirty="0"/>
              <a:t>Returned Mail Procedures</a:t>
            </a:r>
          </a:p>
        </p:txBody>
      </p:sp>
      <p:sp>
        <p:nvSpPr>
          <p:cNvPr id="3" name="Content Placeholder 2">
            <a:extLst>
              <a:ext uri="{FF2B5EF4-FFF2-40B4-BE49-F238E27FC236}">
                <a16:creationId xmlns:a16="http://schemas.microsoft.com/office/drawing/2014/main" id="{AF136220-77A1-4428-B91D-844B9D3F9CDE}"/>
              </a:ext>
            </a:extLst>
          </p:cNvPr>
          <p:cNvSpPr>
            <a:spLocks noGrp="1"/>
          </p:cNvSpPr>
          <p:nvPr>
            <p:ph idx="1"/>
          </p:nvPr>
        </p:nvSpPr>
        <p:spPr>
          <a:xfrm>
            <a:off x="838200" y="3471639"/>
            <a:ext cx="4846320" cy="2808581"/>
          </a:xfrm>
        </p:spPr>
        <p:txBody>
          <a:bodyPr/>
          <a:lstStyle/>
          <a:p>
            <a:r>
              <a:rPr lang="en-US" dirty="0"/>
              <a:t>Letters scanned into GenTax, shredded</a:t>
            </a:r>
          </a:p>
          <a:p>
            <a:r>
              <a:rPr lang="en-US" dirty="0"/>
              <a:t>“Returned Mail” + “Stop </a:t>
            </a:r>
            <a:r>
              <a:rPr lang="en-US" dirty="0" err="1"/>
              <a:t>Stm</a:t>
            </a:r>
            <a:r>
              <a:rPr lang="en-US" dirty="0"/>
              <a:t>”</a:t>
            </a:r>
          </a:p>
          <a:p>
            <a:r>
              <a:rPr lang="en-US" dirty="0"/>
              <a:t>Addresses updated when tax returns filed</a:t>
            </a:r>
          </a:p>
        </p:txBody>
      </p:sp>
      <p:sp>
        <p:nvSpPr>
          <p:cNvPr id="4" name="Slide Number Placeholder 3">
            <a:extLst>
              <a:ext uri="{FF2B5EF4-FFF2-40B4-BE49-F238E27FC236}">
                <a16:creationId xmlns:a16="http://schemas.microsoft.com/office/drawing/2014/main" id="{99D01B57-443B-40B5-9153-4ED532BCBE44}"/>
              </a:ext>
            </a:extLst>
          </p:cNvPr>
          <p:cNvSpPr>
            <a:spLocks noGrp="1"/>
          </p:cNvSpPr>
          <p:nvPr>
            <p:ph type="sldNum" sz="quarter" idx="12"/>
          </p:nvPr>
        </p:nvSpPr>
        <p:spPr/>
        <p:txBody>
          <a:bodyPr/>
          <a:lstStyle/>
          <a:p>
            <a:fld id="{9E479467-D475-44BA-A6A1-CAD0337F3F46}" type="slidenum">
              <a:rPr lang="en-US" smtClean="0"/>
              <a:t>5</a:t>
            </a:fld>
            <a:endParaRPr lang="en-US" dirty="0"/>
          </a:p>
        </p:txBody>
      </p:sp>
      <p:sp>
        <p:nvSpPr>
          <p:cNvPr id="5" name="Content Placeholder 2">
            <a:extLst>
              <a:ext uri="{FF2B5EF4-FFF2-40B4-BE49-F238E27FC236}">
                <a16:creationId xmlns:a16="http://schemas.microsoft.com/office/drawing/2014/main" id="{43FE45F1-2286-3846-9BCC-8276D3013417}"/>
              </a:ext>
            </a:extLst>
          </p:cNvPr>
          <p:cNvSpPr txBox="1">
            <a:spLocks/>
          </p:cNvSpPr>
          <p:nvPr/>
        </p:nvSpPr>
        <p:spPr>
          <a:xfrm>
            <a:off x="6690360" y="3471639"/>
            <a:ext cx="4663440" cy="2808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Systematic updates</a:t>
            </a:r>
          </a:p>
          <a:p>
            <a:r>
              <a:rPr lang="en-US" dirty="0"/>
              <a:t>IRS Master File, USPS yellow label addresses upon return</a:t>
            </a:r>
          </a:p>
          <a:p>
            <a:r>
              <a:rPr lang="en-US" dirty="0"/>
              <a:t>Address verification letters (“R U There?”)</a:t>
            </a:r>
          </a:p>
        </p:txBody>
      </p:sp>
      <p:sp>
        <p:nvSpPr>
          <p:cNvPr id="8" name="Rectangle 7">
            <a:extLst>
              <a:ext uri="{FF2B5EF4-FFF2-40B4-BE49-F238E27FC236}">
                <a16:creationId xmlns:a16="http://schemas.microsoft.com/office/drawing/2014/main" id="{44E68370-8DF4-C4CF-47F5-764D9D122362}"/>
              </a:ext>
            </a:extLst>
          </p:cNvPr>
          <p:cNvSpPr/>
          <p:nvPr/>
        </p:nvSpPr>
        <p:spPr>
          <a:xfrm>
            <a:off x="180862" y="2800347"/>
            <a:ext cx="457201" cy="1106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AEDB27D-308C-B129-686B-41C14E8ECA50}"/>
              </a:ext>
            </a:extLst>
          </p:cNvPr>
          <p:cNvPicPr>
            <a:picLocks noChangeAspect="1"/>
          </p:cNvPicPr>
          <p:nvPr/>
        </p:nvPicPr>
        <p:blipFill rotWithShape="1">
          <a:blip r:embed="rId3"/>
          <a:srcRect l="-528" t="22080" r="528" b="19838"/>
          <a:stretch/>
        </p:blipFill>
        <p:spPr>
          <a:xfrm>
            <a:off x="7658100" y="1956901"/>
            <a:ext cx="1905000" cy="1106456"/>
          </a:xfrm>
          <a:prstGeom prst="rect">
            <a:avLst/>
          </a:prstGeom>
        </p:spPr>
      </p:pic>
      <p:pic>
        <p:nvPicPr>
          <p:cNvPr id="10" name="Picture 9" descr="Oregon Department of Revenue Logo">
            <a:extLst>
              <a:ext uri="{FF2B5EF4-FFF2-40B4-BE49-F238E27FC236}">
                <a16:creationId xmlns:a16="http://schemas.microsoft.com/office/drawing/2014/main" id="{FF92FDD4-5223-E674-310E-F559DC980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972" y="1992134"/>
            <a:ext cx="2895777" cy="955606"/>
          </a:xfrm>
          <a:prstGeom prst="rect">
            <a:avLst/>
          </a:prstGeom>
        </p:spPr>
      </p:pic>
    </p:spTree>
    <p:extLst>
      <p:ext uri="{BB962C8B-B14F-4D97-AF65-F5344CB8AC3E}">
        <p14:creationId xmlns:p14="http://schemas.microsoft.com/office/powerpoint/2010/main" val="28862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0116-7569-43C0-A5DC-0B38A39ABE9C}"/>
              </a:ext>
            </a:extLst>
          </p:cNvPr>
          <p:cNvSpPr>
            <a:spLocks noGrp="1"/>
          </p:cNvSpPr>
          <p:nvPr>
            <p:ph type="title"/>
          </p:nvPr>
        </p:nvSpPr>
        <p:spPr>
          <a:xfrm>
            <a:off x="838200" y="556995"/>
            <a:ext cx="10515600" cy="1133693"/>
          </a:xfrm>
        </p:spPr>
        <p:txBody>
          <a:bodyPr>
            <a:normAutofit/>
          </a:bodyPr>
          <a:lstStyle/>
          <a:p>
            <a:r>
              <a:rPr lang="en-US" dirty="0"/>
              <a:t>“Known Bad Addresses”</a:t>
            </a:r>
          </a:p>
        </p:txBody>
      </p:sp>
      <p:graphicFrame>
        <p:nvGraphicFramePr>
          <p:cNvPr id="5" name="Content Placeholder 2">
            <a:extLst>
              <a:ext uri="{FF2B5EF4-FFF2-40B4-BE49-F238E27FC236}">
                <a16:creationId xmlns:a16="http://schemas.microsoft.com/office/drawing/2014/main" id="{990DF7E9-B4E2-4C32-B103-A61712F74BC4}"/>
              </a:ext>
            </a:extLst>
          </p:cNvPr>
          <p:cNvGraphicFramePr>
            <a:graphicFrameLocks noGrp="1"/>
          </p:cNvGraphicFramePr>
          <p:nvPr>
            <p:ph idx="1"/>
            <p:extLst>
              <p:ext uri="{D42A27DB-BD31-4B8C-83A1-F6EECF244321}">
                <p14:modId xmlns:p14="http://schemas.microsoft.com/office/powerpoint/2010/main" val="33716627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02D2F3B-1FCA-425A-A2A2-F6E6463A51F7}"/>
              </a:ext>
            </a:extLst>
          </p:cNvPr>
          <p:cNvSpPr>
            <a:spLocks noGrp="1"/>
          </p:cNvSpPr>
          <p:nvPr>
            <p:ph type="sldNum" sz="quarter" idx="12"/>
          </p:nvPr>
        </p:nvSpPr>
        <p:spPr/>
        <p:txBody>
          <a:bodyPr/>
          <a:lstStyle/>
          <a:p>
            <a:fld id="{9E479467-D475-44BA-A6A1-CAD0337F3F46}" type="slidenum">
              <a:rPr lang="en-US" smtClean="0"/>
              <a:t>6</a:t>
            </a:fld>
            <a:endParaRPr lang="en-US" dirty="0"/>
          </a:p>
        </p:txBody>
      </p:sp>
    </p:spTree>
    <p:extLst>
      <p:ext uri="{BB962C8B-B14F-4D97-AF65-F5344CB8AC3E}">
        <p14:creationId xmlns:p14="http://schemas.microsoft.com/office/powerpoint/2010/main" val="283114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0116-7569-43C0-A5DC-0B38A39ABE9C}"/>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Financial Costs: DOR</a:t>
            </a:r>
          </a:p>
        </p:txBody>
      </p:sp>
      <p:sp>
        <p:nvSpPr>
          <p:cNvPr id="3" name="Slide Number Placeholder 2">
            <a:extLst>
              <a:ext uri="{FF2B5EF4-FFF2-40B4-BE49-F238E27FC236}">
                <a16:creationId xmlns:a16="http://schemas.microsoft.com/office/drawing/2014/main" id="{402D2F3B-1FCA-425A-A2A2-F6E6463A51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E479467-D475-44BA-A6A1-CAD0337F3F46}" type="slidenum">
              <a:rPr lang="en-US" smtClean="0"/>
              <a:pPr>
                <a:spcAft>
                  <a:spcPts val="600"/>
                </a:spcAft>
              </a:pPr>
              <a:t>7</a:t>
            </a:fld>
            <a:endParaRPr lang="en-US"/>
          </a:p>
        </p:txBody>
      </p:sp>
      <p:graphicFrame>
        <p:nvGraphicFramePr>
          <p:cNvPr id="7" name="Table 6">
            <a:extLst>
              <a:ext uri="{FF2B5EF4-FFF2-40B4-BE49-F238E27FC236}">
                <a16:creationId xmlns:a16="http://schemas.microsoft.com/office/drawing/2014/main" id="{FD7C39EC-CF0A-B943-55A0-F146BDAEE67E}"/>
              </a:ext>
            </a:extLst>
          </p:cNvPr>
          <p:cNvGraphicFramePr>
            <a:graphicFrameLocks noGrp="1"/>
          </p:cNvGraphicFramePr>
          <p:nvPr>
            <p:extLst>
              <p:ext uri="{D42A27DB-BD31-4B8C-83A1-F6EECF244321}">
                <p14:modId xmlns:p14="http://schemas.microsoft.com/office/powerpoint/2010/main" val="4099519488"/>
              </p:ext>
            </p:extLst>
          </p:nvPr>
        </p:nvGraphicFramePr>
        <p:xfrm>
          <a:off x="838200" y="1584960"/>
          <a:ext cx="10515601" cy="4666349"/>
        </p:xfrm>
        <a:graphic>
          <a:graphicData uri="http://schemas.openxmlformats.org/drawingml/2006/table">
            <a:tbl>
              <a:tblPr firstRow="1" firstCol="1" bandRow="1">
                <a:tableStyleId>{5C22544A-7EE6-4342-B048-85BDC9FD1C3A}</a:tableStyleId>
              </a:tblPr>
              <a:tblGrid>
                <a:gridCol w="874959">
                  <a:extLst>
                    <a:ext uri="{9D8B030D-6E8A-4147-A177-3AD203B41FA5}">
                      <a16:colId xmlns:a16="http://schemas.microsoft.com/office/drawing/2014/main" val="3806664923"/>
                    </a:ext>
                  </a:extLst>
                </a:gridCol>
                <a:gridCol w="1974586">
                  <a:extLst>
                    <a:ext uri="{9D8B030D-6E8A-4147-A177-3AD203B41FA5}">
                      <a16:colId xmlns:a16="http://schemas.microsoft.com/office/drawing/2014/main" val="705511869"/>
                    </a:ext>
                  </a:extLst>
                </a:gridCol>
                <a:gridCol w="2533761">
                  <a:extLst>
                    <a:ext uri="{9D8B030D-6E8A-4147-A177-3AD203B41FA5}">
                      <a16:colId xmlns:a16="http://schemas.microsoft.com/office/drawing/2014/main" val="2083352107"/>
                    </a:ext>
                  </a:extLst>
                </a:gridCol>
                <a:gridCol w="2239206">
                  <a:extLst>
                    <a:ext uri="{9D8B030D-6E8A-4147-A177-3AD203B41FA5}">
                      <a16:colId xmlns:a16="http://schemas.microsoft.com/office/drawing/2014/main" val="1897600277"/>
                    </a:ext>
                  </a:extLst>
                </a:gridCol>
                <a:gridCol w="2893089">
                  <a:extLst>
                    <a:ext uri="{9D8B030D-6E8A-4147-A177-3AD203B41FA5}">
                      <a16:colId xmlns:a16="http://schemas.microsoft.com/office/drawing/2014/main" val="2253112595"/>
                    </a:ext>
                  </a:extLst>
                </a:gridCol>
              </a:tblGrid>
              <a:tr h="582733">
                <a:tc gridSpan="5">
                  <a:txBody>
                    <a:bodyPr/>
                    <a:lstStyle/>
                    <a:p>
                      <a:pPr marL="0" marR="0">
                        <a:spcBef>
                          <a:spcPts val="0"/>
                        </a:spcBef>
                        <a:spcAft>
                          <a:spcPts val="0"/>
                        </a:spcAft>
                      </a:pPr>
                      <a:r>
                        <a:rPr lang="en-US" sz="1800" dirty="0">
                          <a:effectLst/>
                        </a:rPr>
                        <a:t>Returned Mail from Known Bad Addresses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5865153"/>
                  </a:ext>
                </a:extLst>
              </a:tr>
              <a:tr h="1169951">
                <a:tc>
                  <a:txBody>
                    <a:bodyPr/>
                    <a:lstStyle/>
                    <a:p>
                      <a:pPr marL="0" marR="0" algn="ctr">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tc>
                  <a:txBody>
                    <a:bodyPr/>
                    <a:lstStyle/>
                    <a:p>
                      <a:pPr marL="0" marR="0" algn="ctr">
                        <a:spcBef>
                          <a:spcPts val="0"/>
                        </a:spcBef>
                        <a:spcAft>
                          <a:spcPts val="0"/>
                        </a:spcAft>
                      </a:pPr>
                      <a:r>
                        <a:rPr lang="en-US" sz="2000" b="1" dirty="0">
                          <a:effectLst/>
                        </a:rPr>
                        <a:t>Total Mail Returned</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tc>
                  <a:txBody>
                    <a:bodyPr/>
                    <a:lstStyle/>
                    <a:p>
                      <a:pPr marL="0" marR="0" algn="ctr">
                        <a:spcBef>
                          <a:spcPts val="0"/>
                        </a:spcBef>
                        <a:spcAft>
                          <a:spcPts val="0"/>
                        </a:spcAft>
                      </a:pPr>
                      <a:r>
                        <a:rPr lang="en-US" sz="2000" b="1" dirty="0">
                          <a:effectLst/>
                        </a:rPr>
                        <a:t>Mail Returned from</a:t>
                      </a:r>
                    </a:p>
                    <a:p>
                      <a:pPr marL="0" marR="0" algn="ctr">
                        <a:spcBef>
                          <a:spcPts val="0"/>
                        </a:spcBef>
                        <a:spcAft>
                          <a:spcPts val="0"/>
                        </a:spcAft>
                      </a:pPr>
                      <a:r>
                        <a:rPr lang="en-US" sz="2000" b="1" dirty="0">
                          <a:effectLst/>
                        </a:rPr>
                        <a:t>Repeat Address*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tc>
                  <a:txBody>
                    <a:bodyPr/>
                    <a:lstStyle/>
                    <a:p>
                      <a:pPr marL="0" marR="0" algn="ctr">
                        <a:spcBef>
                          <a:spcPts val="0"/>
                        </a:spcBef>
                        <a:spcAft>
                          <a:spcPts val="0"/>
                        </a:spcAft>
                      </a:pPr>
                      <a:r>
                        <a:rPr lang="en-US" sz="2000" b="1" dirty="0">
                          <a:effectLst/>
                        </a:rPr>
                        <a:t>Minimum Known Bad Address Rate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tc>
                  <a:txBody>
                    <a:bodyPr/>
                    <a:lstStyle/>
                    <a:p>
                      <a:pPr marL="0" marR="0" algn="ctr">
                        <a:spcBef>
                          <a:spcPts val="0"/>
                        </a:spcBef>
                        <a:spcAft>
                          <a:spcPts val="0"/>
                        </a:spcAft>
                      </a:pPr>
                      <a:r>
                        <a:rPr lang="en-US" sz="2000" b="1" dirty="0">
                          <a:effectLst/>
                        </a:rPr>
                        <a:t>Estimated Cost of Known Bad Address Mailing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extLst>
                  <a:ext uri="{0D108BD9-81ED-4DB2-BD59-A6C34878D82A}">
                    <a16:rowId xmlns:a16="http://schemas.microsoft.com/office/drawing/2014/main" val="2526717801"/>
                  </a:ext>
                </a:extLst>
              </a:tr>
              <a:tr h="582733">
                <a:tc>
                  <a:txBody>
                    <a:bodyPr/>
                    <a:lstStyle/>
                    <a:p>
                      <a:pPr marL="0" marR="0" algn="ctr">
                        <a:spcBef>
                          <a:spcPts val="0"/>
                        </a:spcBef>
                        <a:spcAft>
                          <a:spcPts val="0"/>
                        </a:spcAft>
                      </a:pPr>
                      <a:r>
                        <a:rPr lang="en-US" sz="2000" dirty="0">
                          <a:effectLst/>
                        </a:rPr>
                        <a:t>2017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321,602</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203,455</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63%</a:t>
                      </a:r>
                    </a:p>
                  </a:txBody>
                  <a:tcPr marL="71755" marR="71755" marT="71755" marB="71755"/>
                </a:tc>
                <a:tc>
                  <a:txBody>
                    <a:bodyPr/>
                    <a:lstStyle/>
                    <a:p>
                      <a:pPr marL="0" marR="0" algn="ctr">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$610,365</a:t>
                      </a:r>
                    </a:p>
                  </a:txBody>
                  <a:tcPr marL="71755" marR="71755" marT="71755" marB="71755"/>
                </a:tc>
                <a:extLst>
                  <a:ext uri="{0D108BD9-81ED-4DB2-BD59-A6C34878D82A}">
                    <a16:rowId xmlns:a16="http://schemas.microsoft.com/office/drawing/2014/main" val="176477873"/>
                  </a:ext>
                </a:extLst>
              </a:tr>
              <a:tr h="582733">
                <a:tc>
                  <a:txBody>
                    <a:bodyPr/>
                    <a:lstStyle/>
                    <a:p>
                      <a:pPr marL="0" marR="0" algn="ctr">
                        <a:spcBef>
                          <a:spcPts val="0"/>
                        </a:spcBef>
                        <a:spcAft>
                          <a:spcPts val="0"/>
                        </a:spcAft>
                      </a:pPr>
                      <a:r>
                        <a:rPr lang="en-US" sz="2000" dirty="0">
                          <a:effectLst/>
                        </a:rPr>
                        <a:t>2018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370,432</a:t>
                      </a:r>
                      <a:endParaRPr lang="en-US" sz="20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262,276</a:t>
                      </a:r>
                      <a:endParaRPr lang="en-US" sz="20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a:solidFill>
                            <a:srgbClr val="000000"/>
                          </a:solidFill>
                          <a:effectLst/>
                          <a:latin typeface="+mn-lt"/>
                          <a:ea typeface="Times New Roman" panose="02020603050405020304" pitchFamily="18" charset="0"/>
                          <a:cs typeface="Times New Roman" panose="02020603050405020304" pitchFamily="18" charset="0"/>
                        </a:rPr>
                        <a:t>71%</a:t>
                      </a:r>
                      <a:endParaRPr lang="en-US" sz="20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a:solidFill>
                            <a:srgbClr val="000000"/>
                          </a:solidFill>
                          <a:effectLst/>
                          <a:latin typeface="+mn-lt"/>
                          <a:ea typeface="Times New Roman" panose="02020603050405020304" pitchFamily="18" charset="0"/>
                          <a:cs typeface="Times New Roman" panose="02020603050405020304" pitchFamily="18" charset="0"/>
                        </a:rPr>
                        <a:t>$786,828</a:t>
                      </a:r>
                      <a:endParaRPr lang="en-US" sz="2000">
                        <a:effectLst/>
                        <a:latin typeface="+mn-lt"/>
                        <a:ea typeface="Times New Roman" panose="02020603050405020304" pitchFamily="18" charset="0"/>
                        <a:cs typeface="Times New Roman" panose="02020603050405020304" pitchFamily="18" charset="0"/>
                      </a:endParaRPr>
                    </a:p>
                  </a:txBody>
                  <a:tcPr marL="71755" marR="71755" marT="71755" marB="71755"/>
                </a:tc>
                <a:extLst>
                  <a:ext uri="{0D108BD9-81ED-4DB2-BD59-A6C34878D82A}">
                    <a16:rowId xmlns:a16="http://schemas.microsoft.com/office/drawing/2014/main" val="1335120060"/>
                  </a:ext>
                </a:extLst>
              </a:tr>
              <a:tr h="582733">
                <a:tc>
                  <a:txBody>
                    <a:bodyPr/>
                    <a:lstStyle/>
                    <a:p>
                      <a:pPr marL="0" marR="0" algn="ctr">
                        <a:spcBef>
                          <a:spcPts val="0"/>
                        </a:spcBef>
                        <a:spcAft>
                          <a:spcPts val="0"/>
                        </a:spcAft>
                      </a:pPr>
                      <a:r>
                        <a:rPr lang="en-US" sz="2000" dirty="0">
                          <a:effectLst/>
                        </a:rPr>
                        <a:t>2019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339,856</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241,869</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71%</a:t>
                      </a:r>
                    </a:p>
                  </a:txBody>
                  <a:tcPr marL="71755" marR="71755" marT="71755" marB="71755"/>
                </a:tc>
                <a:tc>
                  <a:txBody>
                    <a:bodyPr/>
                    <a:lstStyle/>
                    <a:p>
                      <a:pPr marL="0" marR="0" algn="ctr">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$725,607</a:t>
                      </a:r>
                    </a:p>
                  </a:txBody>
                  <a:tcPr marL="71755" marR="71755" marT="71755" marB="71755"/>
                </a:tc>
                <a:extLst>
                  <a:ext uri="{0D108BD9-81ED-4DB2-BD59-A6C34878D82A}">
                    <a16:rowId xmlns:a16="http://schemas.microsoft.com/office/drawing/2014/main" val="3557838739"/>
                  </a:ext>
                </a:extLst>
              </a:tr>
              <a:tr h="582733">
                <a:tc>
                  <a:txBody>
                    <a:bodyPr/>
                    <a:lstStyle/>
                    <a:p>
                      <a:pPr marL="0" marR="0" algn="ctr">
                        <a:spcBef>
                          <a:spcPts val="0"/>
                        </a:spcBef>
                        <a:spcAft>
                          <a:spcPts val="0"/>
                        </a:spcAft>
                      </a:pPr>
                      <a:r>
                        <a:rPr lang="en-US" sz="2000" dirty="0">
                          <a:effectLst/>
                        </a:rPr>
                        <a:t>2020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217,084</a:t>
                      </a:r>
                      <a:endParaRPr lang="en-US" sz="20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a:solidFill>
                            <a:srgbClr val="000000"/>
                          </a:solidFill>
                          <a:effectLst/>
                          <a:latin typeface="+mn-lt"/>
                          <a:ea typeface="Times New Roman" panose="02020603050405020304" pitchFamily="18" charset="0"/>
                          <a:cs typeface="Times New Roman" panose="02020603050405020304" pitchFamily="18" charset="0"/>
                        </a:rPr>
                        <a:t>145,158</a:t>
                      </a:r>
                      <a:endParaRPr lang="en-US" sz="20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67%</a:t>
                      </a:r>
                      <a:endParaRPr lang="en-US" sz="20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$435,474</a:t>
                      </a:r>
                      <a:endParaRPr lang="en-US" sz="2000" dirty="0">
                        <a:effectLst/>
                        <a:latin typeface="+mn-lt"/>
                        <a:ea typeface="Times New Roman" panose="02020603050405020304" pitchFamily="18" charset="0"/>
                        <a:cs typeface="Times New Roman" panose="02020603050405020304" pitchFamily="18" charset="0"/>
                      </a:endParaRPr>
                    </a:p>
                  </a:txBody>
                  <a:tcPr marL="71755" marR="71755" marT="71755" marB="71755"/>
                </a:tc>
                <a:extLst>
                  <a:ext uri="{0D108BD9-81ED-4DB2-BD59-A6C34878D82A}">
                    <a16:rowId xmlns:a16="http://schemas.microsoft.com/office/drawing/2014/main" val="2291936413"/>
                  </a:ext>
                </a:extLst>
              </a:tr>
              <a:tr h="582733">
                <a:tc>
                  <a:txBody>
                    <a:bodyPr/>
                    <a:lstStyle/>
                    <a:p>
                      <a:pPr marL="0" marR="0" algn="ctr">
                        <a:spcBef>
                          <a:spcPts val="0"/>
                        </a:spcBef>
                        <a:spcAft>
                          <a:spcPts val="0"/>
                        </a:spcAft>
                      </a:pPr>
                      <a:r>
                        <a:rPr lang="en-US" sz="2000" dirty="0">
                          <a:effectLst/>
                        </a:rPr>
                        <a:t>2021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220,029</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149,492</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68%</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$448,476</a:t>
                      </a:r>
                    </a:p>
                  </a:txBody>
                  <a:tcPr marL="71755" marR="71755" marT="71755" marB="71755"/>
                </a:tc>
                <a:extLst>
                  <a:ext uri="{0D108BD9-81ED-4DB2-BD59-A6C34878D82A}">
                    <a16:rowId xmlns:a16="http://schemas.microsoft.com/office/drawing/2014/main" val="1623023322"/>
                  </a:ext>
                </a:extLst>
              </a:tr>
            </a:tbl>
          </a:graphicData>
        </a:graphic>
      </p:graphicFrame>
      <p:sp>
        <p:nvSpPr>
          <p:cNvPr id="4" name="Rectangle 3">
            <a:extLst>
              <a:ext uri="{FF2B5EF4-FFF2-40B4-BE49-F238E27FC236}">
                <a16:creationId xmlns:a16="http://schemas.microsoft.com/office/drawing/2014/main" id="{66698CE7-6ED5-B7D9-8708-79D276090B11}"/>
              </a:ext>
            </a:extLst>
          </p:cNvPr>
          <p:cNvSpPr/>
          <p:nvPr/>
        </p:nvSpPr>
        <p:spPr>
          <a:xfrm>
            <a:off x="1703295" y="2160396"/>
            <a:ext cx="4518212" cy="40909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08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0116-7569-43C0-A5DC-0B38A39ABE9C}"/>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Financial Costs: DOR</a:t>
            </a:r>
          </a:p>
        </p:txBody>
      </p:sp>
      <p:sp>
        <p:nvSpPr>
          <p:cNvPr id="3" name="Slide Number Placeholder 2">
            <a:extLst>
              <a:ext uri="{FF2B5EF4-FFF2-40B4-BE49-F238E27FC236}">
                <a16:creationId xmlns:a16="http://schemas.microsoft.com/office/drawing/2014/main" id="{402D2F3B-1FCA-425A-A2A2-F6E6463A51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E479467-D475-44BA-A6A1-CAD0337F3F46}" type="slidenum">
              <a:rPr lang="en-US" smtClean="0"/>
              <a:pPr>
                <a:spcAft>
                  <a:spcPts val="600"/>
                </a:spcAft>
              </a:pPr>
              <a:t>8</a:t>
            </a:fld>
            <a:endParaRPr lang="en-US"/>
          </a:p>
        </p:txBody>
      </p:sp>
      <p:graphicFrame>
        <p:nvGraphicFramePr>
          <p:cNvPr id="7" name="Table 6">
            <a:extLst>
              <a:ext uri="{FF2B5EF4-FFF2-40B4-BE49-F238E27FC236}">
                <a16:creationId xmlns:a16="http://schemas.microsoft.com/office/drawing/2014/main" id="{FD7C39EC-CF0A-B943-55A0-F146BDAEE67E}"/>
              </a:ext>
            </a:extLst>
          </p:cNvPr>
          <p:cNvGraphicFramePr>
            <a:graphicFrameLocks noGrp="1"/>
          </p:cNvGraphicFramePr>
          <p:nvPr/>
        </p:nvGraphicFramePr>
        <p:xfrm>
          <a:off x="838200" y="1584960"/>
          <a:ext cx="10515601" cy="4666349"/>
        </p:xfrm>
        <a:graphic>
          <a:graphicData uri="http://schemas.openxmlformats.org/drawingml/2006/table">
            <a:tbl>
              <a:tblPr firstRow="1" firstCol="1" bandRow="1">
                <a:tableStyleId>{5C22544A-7EE6-4342-B048-85BDC9FD1C3A}</a:tableStyleId>
              </a:tblPr>
              <a:tblGrid>
                <a:gridCol w="874959">
                  <a:extLst>
                    <a:ext uri="{9D8B030D-6E8A-4147-A177-3AD203B41FA5}">
                      <a16:colId xmlns:a16="http://schemas.microsoft.com/office/drawing/2014/main" val="3806664923"/>
                    </a:ext>
                  </a:extLst>
                </a:gridCol>
                <a:gridCol w="1974586">
                  <a:extLst>
                    <a:ext uri="{9D8B030D-6E8A-4147-A177-3AD203B41FA5}">
                      <a16:colId xmlns:a16="http://schemas.microsoft.com/office/drawing/2014/main" val="705511869"/>
                    </a:ext>
                  </a:extLst>
                </a:gridCol>
                <a:gridCol w="2533761">
                  <a:extLst>
                    <a:ext uri="{9D8B030D-6E8A-4147-A177-3AD203B41FA5}">
                      <a16:colId xmlns:a16="http://schemas.microsoft.com/office/drawing/2014/main" val="2083352107"/>
                    </a:ext>
                  </a:extLst>
                </a:gridCol>
                <a:gridCol w="2239206">
                  <a:extLst>
                    <a:ext uri="{9D8B030D-6E8A-4147-A177-3AD203B41FA5}">
                      <a16:colId xmlns:a16="http://schemas.microsoft.com/office/drawing/2014/main" val="1897600277"/>
                    </a:ext>
                  </a:extLst>
                </a:gridCol>
                <a:gridCol w="2893089">
                  <a:extLst>
                    <a:ext uri="{9D8B030D-6E8A-4147-A177-3AD203B41FA5}">
                      <a16:colId xmlns:a16="http://schemas.microsoft.com/office/drawing/2014/main" val="2253112595"/>
                    </a:ext>
                  </a:extLst>
                </a:gridCol>
              </a:tblGrid>
              <a:tr h="582733">
                <a:tc gridSpan="5">
                  <a:txBody>
                    <a:bodyPr/>
                    <a:lstStyle/>
                    <a:p>
                      <a:pPr marL="0" marR="0">
                        <a:spcBef>
                          <a:spcPts val="0"/>
                        </a:spcBef>
                        <a:spcAft>
                          <a:spcPts val="0"/>
                        </a:spcAft>
                      </a:pPr>
                      <a:r>
                        <a:rPr lang="en-US" sz="1800" dirty="0">
                          <a:effectLst/>
                        </a:rPr>
                        <a:t>Returned Mail from Known Bad Addresses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5865153"/>
                  </a:ext>
                </a:extLst>
              </a:tr>
              <a:tr h="1169951">
                <a:tc>
                  <a:txBody>
                    <a:bodyPr/>
                    <a:lstStyle/>
                    <a:p>
                      <a:pPr marL="0" marR="0" algn="ctr">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tc>
                  <a:txBody>
                    <a:bodyPr/>
                    <a:lstStyle/>
                    <a:p>
                      <a:pPr marL="0" marR="0" algn="ctr">
                        <a:spcBef>
                          <a:spcPts val="0"/>
                        </a:spcBef>
                        <a:spcAft>
                          <a:spcPts val="0"/>
                        </a:spcAft>
                      </a:pPr>
                      <a:r>
                        <a:rPr lang="en-US" sz="2000" b="1" dirty="0">
                          <a:effectLst/>
                        </a:rPr>
                        <a:t>Total Mail Returned</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tc>
                  <a:txBody>
                    <a:bodyPr/>
                    <a:lstStyle/>
                    <a:p>
                      <a:pPr marL="0" marR="0" algn="ctr">
                        <a:spcBef>
                          <a:spcPts val="0"/>
                        </a:spcBef>
                        <a:spcAft>
                          <a:spcPts val="0"/>
                        </a:spcAft>
                      </a:pPr>
                      <a:r>
                        <a:rPr lang="en-US" sz="2000" b="1" dirty="0">
                          <a:effectLst/>
                        </a:rPr>
                        <a:t>Mail Returned from</a:t>
                      </a:r>
                    </a:p>
                    <a:p>
                      <a:pPr marL="0" marR="0" algn="ctr">
                        <a:spcBef>
                          <a:spcPts val="0"/>
                        </a:spcBef>
                        <a:spcAft>
                          <a:spcPts val="0"/>
                        </a:spcAft>
                      </a:pPr>
                      <a:r>
                        <a:rPr lang="en-US" sz="2000" b="1" dirty="0">
                          <a:effectLst/>
                        </a:rPr>
                        <a:t>Repeat Address*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tc>
                  <a:txBody>
                    <a:bodyPr/>
                    <a:lstStyle/>
                    <a:p>
                      <a:pPr marL="0" marR="0" algn="ctr">
                        <a:spcBef>
                          <a:spcPts val="0"/>
                        </a:spcBef>
                        <a:spcAft>
                          <a:spcPts val="0"/>
                        </a:spcAft>
                      </a:pPr>
                      <a:r>
                        <a:rPr lang="en-US" sz="2000" b="1" dirty="0">
                          <a:effectLst/>
                        </a:rPr>
                        <a:t>Minimum Known Bad Address Rate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tc>
                  <a:txBody>
                    <a:bodyPr/>
                    <a:lstStyle/>
                    <a:p>
                      <a:pPr marL="0" marR="0" algn="ctr">
                        <a:spcBef>
                          <a:spcPts val="0"/>
                        </a:spcBef>
                        <a:spcAft>
                          <a:spcPts val="0"/>
                        </a:spcAft>
                      </a:pPr>
                      <a:r>
                        <a:rPr lang="en-US" sz="2000" b="1" dirty="0">
                          <a:effectLst/>
                        </a:rPr>
                        <a:t>Estimated Cost of Known Bad Address Mailing</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nchor="ctr"/>
                </a:tc>
                <a:extLst>
                  <a:ext uri="{0D108BD9-81ED-4DB2-BD59-A6C34878D82A}">
                    <a16:rowId xmlns:a16="http://schemas.microsoft.com/office/drawing/2014/main" val="2526717801"/>
                  </a:ext>
                </a:extLst>
              </a:tr>
              <a:tr h="582733">
                <a:tc>
                  <a:txBody>
                    <a:bodyPr/>
                    <a:lstStyle/>
                    <a:p>
                      <a:pPr marL="0" marR="0" algn="ctr">
                        <a:spcBef>
                          <a:spcPts val="0"/>
                        </a:spcBef>
                        <a:spcAft>
                          <a:spcPts val="0"/>
                        </a:spcAft>
                      </a:pPr>
                      <a:r>
                        <a:rPr lang="en-US" sz="2000" dirty="0">
                          <a:effectLst/>
                        </a:rPr>
                        <a:t>2017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321,602</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203,455</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63%</a:t>
                      </a:r>
                    </a:p>
                  </a:txBody>
                  <a:tcPr marL="71755" marR="71755" marT="71755" marB="71755"/>
                </a:tc>
                <a:tc>
                  <a:txBody>
                    <a:bodyPr/>
                    <a:lstStyle/>
                    <a:p>
                      <a:pPr marL="0" marR="0" algn="ctr">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$610,365</a:t>
                      </a:r>
                    </a:p>
                  </a:txBody>
                  <a:tcPr marL="71755" marR="71755" marT="71755" marB="71755"/>
                </a:tc>
                <a:extLst>
                  <a:ext uri="{0D108BD9-81ED-4DB2-BD59-A6C34878D82A}">
                    <a16:rowId xmlns:a16="http://schemas.microsoft.com/office/drawing/2014/main" val="176477873"/>
                  </a:ext>
                </a:extLst>
              </a:tr>
              <a:tr h="582733">
                <a:tc>
                  <a:txBody>
                    <a:bodyPr/>
                    <a:lstStyle/>
                    <a:p>
                      <a:pPr marL="0" marR="0" algn="ctr">
                        <a:spcBef>
                          <a:spcPts val="0"/>
                        </a:spcBef>
                        <a:spcAft>
                          <a:spcPts val="0"/>
                        </a:spcAft>
                      </a:pPr>
                      <a:r>
                        <a:rPr lang="en-US" sz="2000" dirty="0">
                          <a:effectLst/>
                        </a:rPr>
                        <a:t>2018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370,432</a:t>
                      </a:r>
                      <a:endParaRPr lang="en-US" sz="20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262,276</a:t>
                      </a:r>
                      <a:endParaRPr lang="en-US" sz="20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a:solidFill>
                            <a:srgbClr val="000000"/>
                          </a:solidFill>
                          <a:effectLst/>
                          <a:latin typeface="+mn-lt"/>
                          <a:ea typeface="Times New Roman" panose="02020603050405020304" pitchFamily="18" charset="0"/>
                          <a:cs typeface="Times New Roman" panose="02020603050405020304" pitchFamily="18" charset="0"/>
                        </a:rPr>
                        <a:t>71%</a:t>
                      </a:r>
                      <a:endParaRPr lang="en-US" sz="20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a:solidFill>
                            <a:srgbClr val="000000"/>
                          </a:solidFill>
                          <a:effectLst/>
                          <a:latin typeface="+mn-lt"/>
                          <a:ea typeface="Times New Roman" panose="02020603050405020304" pitchFamily="18" charset="0"/>
                          <a:cs typeface="Times New Roman" panose="02020603050405020304" pitchFamily="18" charset="0"/>
                        </a:rPr>
                        <a:t>$786,828</a:t>
                      </a:r>
                      <a:endParaRPr lang="en-US" sz="2000">
                        <a:effectLst/>
                        <a:latin typeface="+mn-lt"/>
                        <a:ea typeface="Times New Roman" panose="02020603050405020304" pitchFamily="18" charset="0"/>
                        <a:cs typeface="Times New Roman" panose="02020603050405020304" pitchFamily="18" charset="0"/>
                      </a:endParaRPr>
                    </a:p>
                  </a:txBody>
                  <a:tcPr marL="71755" marR="71755" marT="71755" marB="71755"/>
                </a:tc>
                <a:extLst>
                  <a:ext uri="{0D108BD9-81ED-4DB2-BD59-A6C34878D82A}">
                    <a16:rowId xmlns:a16="http://schemas.microsoft.com/office/drawing/2014/main" val="1335120060"/>
                  </a:ext>
                </a:extLst>
              </a:tr>
              <a:tr h="582733">
                <a:tc>
                  <a:txBody>
                    <a:bodyPr/>
                    <a:lstStyle/>
                    <a:p>
                      <a:pPr marL="0" marR="0" algn="ctr">
                        <a:spcBef>
                          <a:spcPts val="0"/>
                        </a:spcBef>
                        <a:spcAft>
                          <a:spcPts val="0"/>
                        </a:spcAft>
                      </a:pPr>
                      <a:r>
                        <a:rPr lang="en-US" sz="2000" dirty="0">
                          <a:effectLst/>
                        </a:rPr>
                        <a:t>2019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339,856</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241,869</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71%</a:t>
                      </a:r>
                    </a:p>
                  </a:txBody>
                  <a:tcPr marL="71755" marR="71755" marT="71755" marB="71755"/>
                </a:tc>
                <a:tc>
                  <a:txBody>
                    <a:bodyPr/>
                    <a:lstStyle/>
                    <a:p>
                      <a:pPr marL="0" marR="0" algn="ctr">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$725,607</a:t>
                      </a:r>
                    </a:p>
                  </a:txBody>
                  <a:tcPr marL="71755" marR="71755" marT="71755" marB="71755"/>
                </a:tc>
                <a:extLst>
                  <a:ext uri="{0D108BD9-81ED-4DB2-BD59-A6C34878D82A}">
                    <a16:rowId xmlns:a16="http://schemas.microsoft.com/office/drawing/2014/main" val="3557838739"/>
                  </a:ext>
                </a:extLst>
              </a:tr>
              <a:tr h="582733">
                <a:tc>
                  <a:txBody>
                    <a:bodyPr/>
                    <a:lstStyle/>
                    <a:p>
                      <a:pPr marL="0" marR="0" algn="ctr">
                        <a:spcBef>
                          <a:spcPts val="0"/>
                        </a:spcBef>
                        <a:spcAft>
                          <a:spcPts val="0"/>
                        </a:spcAft>
                      </a:pPr>
                      <a:r>
                        <a:rPr lang="en-US" sz="2000" dirty="0">
                          <a:effectLst/>
                        </a:rPr>
                        <a:t>2020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217,084</a:t>
                      </a:r>
                      <a:endParaRPr lang="en-US" sz="20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a:solidFill>
                            <a:srgbClr val="000000"/>
                          </a:solidFill>
                          <a:effectLst/>
                          <a:latin typeface="+mn-lt"/>
                          <a:ea typeface="Times New Roman" panose="02020603050405020304" pitchFamily="18" charset="0"/>
                          <a:cs typeface="Times New Roman" panose="02020603050405020304" pitchFamily="18" charset="0"/>
                        </a:rPr>
                        <a:t>145,158</a:t>
                      </a:r>
                      <a:endParaRPr lang="en-US" sz="200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67%</a:t>
                      </a:r>
                      <a:endParaRPr lang="en-US" sz="200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spcBef>
                          <a:spcPts val="0"/>
                        </a:spcBef>
                        <a:spcAft>
                          <a:spcPts val="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$435,474</a:t>
                      </a:r>
                      <a:endParaRPr lang="en-US" sz="2000" dirty="0">
                        <a:effectLst/>
                        <a:latin typeface="+mn-lt"/>
                        <a:ea typeface="Times New Roman" panose="02020603050405020304" pitchFamily="18" charset="0"/>
                        <a:cs typeface="Times New Roman" panose="02020603050405020304" pitchFamily="18" charset="0"/>
                      </a:endParaRPr>
                    </a:p>
                  </a:txBody>
                  <a:tcPr marL="71755" marR="71755" marT="71755" marB="71755"/>
                </a:tc>
                <a:extLst>
                  <a:ext uri="{0D108BD9-81ED-4DB2-BD59-A6C34878D82A}">
                    <a16:rowId xmlns:a16="http://schemas.microsoft.com/office/drawing/2014/main" val="2291936413"/>
                  </a:ext>
                </a:extLst>
              </a:tr>
              <a:tr h="582733">
                <a:tc>
                  <a:txBody>
                    <a:bodyPr/>
                    <a:lstStyle/>
                    <a:p>
                      <a:pPr marL="0" marR="0" algn="ctr">
                        <a:spcBef>
                          <a:spcPts val="0"/>
                        </a:spcBef>
                        <a:spcAft>
                          <a:spcPts val="0"/>
                        </a:spcAft>
                      </a:pPr>
                      <a:r>
                        <a:rPr lang="en-US" sz="2000" dirty="0">
                          <a:effectLst/>
                        </a:rPr>
                        <a:t>2021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7002" marR="107002" marT="107002" marB="107002"/>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220,029</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149,492</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68%</a:t>
                      </a:r>
                    </a:p>
                  </a:txBody>
                  <a:tcPr marL="71755" marR="71755" marT="71755" marB="71755"/>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$448,476</a:t>
                      </a:r>
                    </a:p>
                  </a:txBody>
                  <a:tcPr marL="71755" marR="71755" marT="71755" marB="71755"/>
                </a:tc>
                <a:extLst>
                  <a:ext uri="{0D108BD9-81ED-4DB2-BD59-A6C34878D82A}">
                    <a16:rowId xmlns:a16="http://schemas.microsoft.com/office/drawing/2014/main" val="1623023322"/>
                  </a:ext>
                </a:extLst>
              </a:tr>
            </a:tbl>
          </a:graphicData>
        </a:graphic>
      </p:graphicFrame>
      <p:sp>
        <p:nvSpPr>
          <p:cNvPr id="4" name="Rectangle 3">
            <a:extLst>
              <a:ext uri="{FF2B5EF4-FFF2-40B4-BE49-F238E27FC236}">
                <a16:creationId xmlns:a16="http://schemas.microsoft.com/office/drawing/2014/main" id="{66698CE7-6ED5-B7D9-8708-79D276090B11}"/>
              </a:ext>
            </a:extLst>
          </p:cNvPr>
          <p:cNvSpPr/>
          <p:nvPr/>
        </p:nvSpPr>
        <p:spPr>
          <a:xfrm>
            <a:off x="6239435" y="2160396"/>
            <a:ext cx="5078505" cy="40909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34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0116-7569-43C0-A5DC-0B38A39ABE9C}"/>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Financial Costs: Taxpayers</a:t>
            </a:r>
          </a:p>
        </p:txBody>
      </p:sp>
      <p:sp>
        <p:nvSpPr>
          <p:cNvPr id="3" name="Slide Number Placeholder 2">
            <a:extLst>
              <a:ext uri="{FF2B5EF4-FFF2-40B4-BE49-F238E27FC236}">
                <a16:creationId xmlns:a16="http://schemas.microsoft.com/office/drawing/2014/main" id="{402D2F3B-1FCA-425A-A2A2-F6E6463A51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E479467-D475-44BA-A6A1-CAD0337F3F46}" type="slidenum">
              <a:rPr lang="en-US" smtClean="0"/>
              <a:pPr>
                <a:spcAft>
                  <a:spcPts val="600"/>
                </a:spcAft>
              </a:pPr>
              <a:t>9</a:t>
            </a:fld>
            <a:endParaRPr lang="en-US"/>
          </a:p>
        </p:txBody>
      </p:sp>
      <p:sp>
        <p:nvSpPr>
          <p:cNvPr id="5" name="TextBox 4">
            <a:extLst>
              <a:ext uri="{FF2B5EF4-FFF2-40B4-BE49-F238E27FC236}">
                <a16:creationId xmlns:a16="http://schemas.microsoft.com/office/drawing/2014/main" id="{8225FD48-F2BD-F56F-9ED7-4862D5EBF216}"/>
              </a:ext>
            </a:extLst>
          </p:cNvPr>
          <p:cNvSpPr txBox="1"/>
          <p:nvPr/>
        </p:nvSpPr>
        <p:spPr>
          <a:xfrm>
            <a:off x="838199" y="3136768"/>
            <a:ext cx="10515599" cy="2805063"/>
          </a:xfrm>
          <a:prstGeom prst="rect">
            <a:avLst/>
          </a:prstGeom>
          <a:noFill/>
          <a:ln w="28575">
            <a:noFill/>
          </a:ln>
        </p:spPr>
        <p:txBody>
          <a:bodyPr wrap="square" rtlCol="0">
            <a:spAutoFit/>
          </a:bodyPr>
          <a:lstStyle/>
          <a:p>
            <a:pPr>
              <a:lnSpc>
                <a:spcPct val="150000"/>
              </a:lnSpc>
            </a:pPr>
            <a:r>
              <a:rPr lang="en-US" sz="2400" dirty="0"/>
              <a:t>“The amount owed [by a taxpayer] can grow as interest and penalties multiply, and the agency may eventually levy assets to pay the debt owed for taxes, penalties, and interest. Taxpayer’s rights to timely appeal may also be jeopardized. If given the opportunity, perhaps many of these open issues would be voluntarily resolved by the taxpayer, if only they were actually receiving the mail that we are sending.”</a:t>
            </a:r>
          </a:p>
        </p:txBody>
      </p:sp>
      <p:pic>
        <p:nvPicPr>
          <p:cNvPr id="4" name="Picture 3">
            <a:extLst>
              <a:ext uri="{FF2B5EF4-FFF2-40B4-BE49-F238E27FC236}">
                <a16:creationId xmlns:a16="http://schemas.microsoft.com/office/drawing/2014/main" id="{FD99C4EF-BDEF-1939-5B95-882C5635CC12}"/>
              </a:ext>
            </a:extLst>
          </p:cNvPr>
          <p:cNvPicPr>
            <a:picLocks noChangeAspect="1"/>
          </p:cNvPicPr>
          <p:nvPr/>
        </p:nvPicPr>
        <p:blipFill rotWithShape="1">
          <a:blip r:embed="rId3"/>
          <a:srcRect t="-10" b="86279"/>
          <a:stretch/>
        </p:blipFill>
        <p:spPr>
          <a:xfrm>
            <a:off x="2775035" y="1717115"/>
            <a:ext cx="6641929" cy="1136618"/>
          </a:xfrm>
          <a:prstGeom prst="rect">
            <a:avLst/>
          </a:prstGeom>
          <a:ln w="127000" cap="sq">
            <a:solidFill>
              <a:schemeClr val="tx2"/>
            </a:solidFill>
            <a:miter lim="800000"/>
          </a:ln>
          <a:effectLst/>
        </p:spPr>
      </p:pic>
    </p:spTree>
    <p:extLst>
      <p:ext uri="{BB962C8B-B14F-4D97-AF65-F5344CB8AC3E}">
        <p14:creationId xmlns:p14="http://schemas.microsoft.com/office/powerpoint/2010/main" val="722105065"/>
      </p:ext>
    </p:extLst>
  </p:cSld>
  <p:clrMapOvr>
    <a:masterClrMapping/>
  </p:clrMapOvr>
</p:sld>
</file>

<file path=ppt/theme/theme1.xml><?xml version="1.0" encoding="utf-8"?>
<a:theme xmlns:a="http://schemas.openxmlformats.org/drawingml/2006/main" name="Office Theme">
  <a:themeElements>
    <a:clrScheme name="Revenue Blue">
      <a:dk1>
        <a:sysClr val="windowText" lastClr="000000"/>
      </a:dk1>
      <a:lt1>
        <a:sysClr val="window" lastClr="FFFFFF"/>
      </a:lt1>
      <a:dk2>
        <a:srgbClr val="165B9F"/>
      </a:dk2>
      <a:lt2>
        <a:srgbClr val="E7E6E6"/>
      </a:lt2>
      <a:accent1>
        <a:srgbClr val="165B9F"/>
      </a:accent1>
      <a:accent2>
        <a:srgbClr val="062C52"/>
      </a:accent2>
      <a:accent3>
        <a:srgbClr val="3891EB"/>
      </a:accent3>
      <a:accent4>
        <a:srgbClr val="EB7838"/>
      </a:accent4>
      <a:accent5>
        <a:srgbClr val="EBC409"/>
      </a:accent5>
      <a:accent6>
        <a:srgbClr val="9E6B16"/>
      </a:accent6>
      <a:hlink>
        <a:srgbClr val="0046E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enue PPT Template.potx  -  Read-Only" id="{F161FB17-3201-4390-A928-EF99869F38E0}" vid="{9CF7D410-5F4C-4AD8-94C0-F2C465EDB2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113DD16ABC094B8631D0A71D4994CE" ma:contentTypeVersion="2" ma:contentTypeDescription="Create a new document." ma:contentTypeScope="" ma:versionID="72cd318ce94fe756e18aad6f534f1a29">
  <xsd:schema xmlns:xsd="http://www.w3.org/2001/XMLSchema" xmlns:xs="http://www.w3.org/2001/XMLSchema" xmlns:p="http://schemas.microsoft.com/office/2006/metadata/properties" xmlns:ns2="55957376-dd0a-4151-b6f9-a4ca0fa79d31" targetNamespace="http://schemas.microsoft.com/office/2006/metadata/properties" ma:root="true" ma:fieldsID="8de68d00a6bf7169d20a349876af4dc7" ns2:_="">
    <xsd:import namespace="55957376-dd0a-4151-b6f9-a4ca0fa79d3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57376-dd0a-4151-b6f9-a4ca0fa79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AA865-46D0-484F-886D-ABB1E13EC84A}">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55957376-dd0a-4151-b6f9-a4ca0fa79d31"/>
    <ds:schemaRef ds:uri="http://www.w3.org/XML/1998/namespace"/>
  </ds:schemaRefs>
</ds:datastoreItem>
</file>

<file path=customXml/itemProps2.xml><?xml version="1.0" encoding="utf-8"?>
<ds:datastoreItem xmlns:ds="http://schemas.openxmlformats.org/officeDocument/2006/customXml" ds:itemID="{E85699D6-7FBB-460C-8A98-F350CC356F39}">
  <ds:schemaRefs>
    <ds:schemaRef ds:uri="http://schemas.microsoft.com/sharepoint/v3/contenttype/forms"/>
  </ds:schemaRefs>
</ds:datastoreItem>
</file>

<file path=customXml/itemProps3.xml><?xml version="1.0" encoding="utf-8"?>
<ds:datastoreItem xmlns:ds="http://schemas.openxmlformats.org/officeDocument/2006/customXml" ds:itemID="{9B4A38F6-5EFE-4617-BE7A-11A0790AB3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57376-dd0a-4151-b6f9-a4ca0fa79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1593</TotalTime>
  <Words>1394</Words>
  <Application>Microsoft Office PowerPoint</Application>
  <PresentationFormat>Widescreen</PresentationFormat>
  <Paragraphs>227</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Financial and Social Costs of Returned Mail</vt:lpstr>
      <vt:lpstr>PowerPoint Presentation</vt:lpstr>
      <vt:lpstr>Problem Summary</vt:lpstr>
      <vt:lpstr>PowerPoint Presentation</vt:lpstr>
      <vt:lpstr>Returned Mail Procedures</vt:lpstr>
      <vt:lpstr>“Known Bad Addresses”</vt:lpstr>
      <vt:lpstr>Financial Costs: DOR</vt:lpstr>
      <vt:lpstr>Financial Costs: DOR</vt:lpstr>
      <vt:lpstr>Financial Costs: Taxpayers</vt:lpstr>
      <vt:lpstr>Social Costs</vt:lpstr>
      <vt:lpstr>Social Costs: Housing Instability</vt:lpstr>
      <vt:lpstr>Social Costs: Housing Instability</vt:lpstr>
      <vt:lpstr>PowerPoint Presentation</vt:lpstr>
      <vt:lpstr>PowerPoint Presentation</vt:lpstr>
      <vt:lpstr>PowerPoint Presentation</vt:lpstr>
      <vt:lpstr>PowerPoint Presentation</vt:lpstr>
      <vt:lpstr>Social Costs</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  like a pro!</dc:title>
  <dc:creator>ROBERT Joanna D</dc:creator>
  <cp:lastModifiedBy>METIVA Michael * DOR</cp:lastModifiedBy>
  <cp:revision>77</cp:revision>
  <dcterms:created xsi:type="dcterms:W3CDTF">2020-12-04T02:28:47Z</dcterms:created>
  <dcterms:modified xsi:type="dcterms:W3CDTF">2022-12-09T01:00:26Z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0x0101005D113DD16ABC094B8631D0A71D4994CE</vt:lpwstr>
  </property>
</Properties>
</file>