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8" r:id="rId2"/>
  </p:sldMasterIdLst>
  <p:notesMasterIdLst>
    <p:notesMasterId r:id="rId31"/>
  </p:notesMasterIdLst>
  <p:handoutMasterIdLst>
    <p:handoutMasterId r:id="rId32"/>
  </p:handoutMasterIdLst>
  <p:sldIdLst>
    <p:sldId id="463" r:id="rId3"/>
    <p:sldId id="464" r:id="rId4"/>
    <p:sldId id="458" r:id="rId5"/>
    <p:sldId id="410" r:id="rId6"/>
    <p:sldId id="411" r:id="rId7"/>
    <p:sldId id="331" r:id="rId8"/>
    <p:sldId id="412" r:id="rId9"/>
    <p:sldId id="419" r:id="rId10"/>
    <p:sldId id="413" r:id="rId11"/>
    <p:sldId id="357" r:id="rId12"/>
    <p:sldId id="465" r:id="rId13"/>
    <p:sldId id="414" r:id="rId14"/>
    <p:sldId id="460" r:id="rId15"/>
    <p:sldId id="415" r:id="rId16"/>
    <p:sldId id="461" r:id="rId17"/>
    <p:sldId id="416" r:id="rId18"/>
    <p:sldId id="459" r:id="rId19"/>
    <p:sldId id="439" r:id="rId20"/>
    <p:sldId id="440" r:id="rId21"/>
    <p:sldId id="417" r:id="rId22"/>
    <p:sldId id="462" r:id="rId23"/>
    <p:sldId id="418" r:id="rId24"/>
    <p:sldId id="441" r:id="rId25"/>
    <p:sldId id="457" r:id="rId26"/>
    <p:sldId id="433" r:id="rId27"/>
    <p:sldId id="435" r:id="rId28"/>
    <p:sldId id="436" r:id="rId29"/>
    <p:sldId id="32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5637" autoAdjust="0"/>
  </p:normalViewPr>
  <p:slideViewPr>
    <p:cSldViewPr>
      <p:cViewPr>
        <p:scale>
          <a:sx n="70" d="100"/>
          <a:sy n="70" d="100"/>
        </p:scale>
        <p:origin x="-432" y="-1272"/>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F1C34B-C35F-4C2E-9E28-7BB03DA72100}" type="datetimeFigureOut">
              <a:rPr lang="en-US" smtClean="0"/>
              <a:t>4/28/2015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F2D35-5B07-449B-8122-9A029DDFC762}" type="slidenum">
              <a:rPr lang="en-US" smtClean="0"/>
              <a:t>‹#›</a:t>
            </a:fld>
            <a:endParaRPr lang="en-US" dirty="0"/>
          </a:p>
        </p:txBody>
      </p:sp>
    </p:spTree>
    <p:extLst>
      <p:ext uri="{BB962C8B-B14F-4D97-AF65-F5344CB8AC3E}">
        <p14:creationId xmlns:p14="http://schemas.microsoft.com/office/powerpoint/2010/main" val="4088698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A1B24A-87C4-483F-8D3F-6807B8537361}" type="datetimeFigureOut">
              <a:rPr lang="en-US" smtClean="0"/>
              <a:t>4/28/2015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8F854C-40FB-4CAD-AFF9-32BE02623A9B}" type="slidenum">
              <a:rPr lang="en-US" smtClean="0"/>
              <a:t>‹#›</a:t>
            </a:fld>
            <a:endParaRPr lang="en-US" dirty="0"/>
          </a:p>
        </p:txBody>
      </p:sp>
    </p:spTree>
    <p:extLst>
      <p:ext uri="{BB962C8B-B14F-4D97-AF65-F5344CB8AC3E}">
        <p14:creationId xmlns:p14="http://schemas.microsoft.com/office/powerpoint/2010/main" val="3837318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ederalreserve.gov/pubs/feds/2011/201141/201141pap.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8F854C-40FB-4CAD-AFF9-32BE02623A9B}" type="slidenum">
              <a:rPr lang="en-US" smtClean="0"/>
              <a:t>2</a:t>
            </a:fld>
            <a:endParaRPr lang="en-US" dirty="0"/>
          </a:p>
        </p:txBody>
      </p:sp>
    </p:spTree>
    <p:extLst>
      <p:ext uri="{BB962C8B-B14F-4D97-AF65-F5344CB8AC3E}">
        <p14:creationId xmlns:p14="http://schemas.microsoft.com/office/powerpoint/2010/main" val="4155101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Smith, Christopher L., “Polarization, immigration, education: What’s behind the dramatic decline in youth employment?” </a:t>
            </a:r>
            <a:r>
              <a:rPr lang="en-US" sz="1200" i="1" kern="1200" dirty="0" smtClean="0">
                <a:solidFill>
                  <a:schemeClr val="tx1"/>
                </a:solidFill>
                <a:effectLst/>
                <a:latin typeface="+mn-lt"/>
                <a:ea typeface="+mn-ea"/>
                <a:cs typeface="+mn-cs"/>
              </a:rPr>
              <a:t>Finance and Economics Discussion Series</a:t>
            </a:r>
            <a:r>
              <a:rPr lang="en-US" sz="1200" kern="1200" dirty="0" smtClean="0">
                <a:solidFill>
                  <a:schemeClr val="tx1"/>
                </a:solidFill>
                <a:effectLst/>
                <a:latin typeface="+mn-lt"/>
                <a:ea typeface="+mn-ea"/>
                <a:cs typeface="+mn-cs"/>
              </a:rPr>
              <a:t>, Federal Reserve Board, 2011-41. </a:t>
            </a:r>
            <a:r>
              <a:rPr lang="en-US" sz="1200" u="none" strike="noStrike" kern="1200" dirty="0" smtClean="0">
                <a:solidFill>
                  <a:schemeClr val="tx1"/>
                </a:solidFill>
                <a:effectLst/>
                <a:latin typeface="+mn-lt"/>
                <a:ea typeface="+mn-ea"/>
                <a:cs typeface="+mn-cs"/>
                <a:hlinkClick r:id="rId3"/>
              </a:rPr>
              <a:t>www.federalreserve.gov/pubs/feds/2011/201141/201141pap.pdf</a:t>
            </a:r>
            <a:endParaRPr lang="en-US" dirty="0"/>
          </a:p>
        </p:txBody>
      </p:sp>
      <p:sp>
        <p:nvSpPr>
          <p:cNvPr id="4" name="Slide Number Placeholder 3"/>
          <p:cNvSpPr>
            <a:spLocks noGrp="1"/>
          </p:cNvSpPr>
          <p:nvPr>
            <p:ph type="sldNum" sz="quarter" idx="10"/>
          </p:nvPr>
        </p:nvSpPr>
        <p:spPr/>
        <p:txBody>
          <a:bodyPr/>
          <a:lstStyle/>
          <a:p>
            <a:fld id="{9B8F854C-40FB-4CAD-AFF9-32BE02623A9B}" type="slidenum">
              <a:rPr lang="en-US" smtClean="0"/>
              <a:t>23</a:t>
            </a:fld>
            <a:endParaRPr lang="en-US" dirty="0"/>
          </a:p>
        </p:txBody>
      </p:sp>
    </p:spTree>
    <p:extLst>
      <p:ext uri="{BB962C8B-B14F-4D97-AF65-F5344CB8AC3E}">
        <p14:creationId xmlns:p14="http://schemas.microsoft.com/office/powerpoint/2010/main" val="36911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8F854C-40FB-4CAD-AFF9-32BE02623A9B}" type="slidenum">
              <a:rPr lang="en-US" smtClean="0"/>
              <a:t>25</a:t>
            </a:fld>
            <a:endParaRPr lang="en-US" dirty="0"/>
          </a:p>
        </p:txBody>
      </p:sp>
    </p:spTree>
    <p:extLst>
      <p:ext uri="{BB962C8B-B14F-4D97-AF65-F5344CB8AC3E}">
        <p14:creationId xmlns:p14="http://schemas.microsoft.com/office/powerpoint/2010/main" val="551561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8F854C-40FB-4CAD-AFF9-32BE02623A9B}" type="slidenum">
              <a:rPr lang="en-US" smtClean="0"/>
              <a:t>26</a:t>
            </a:fld>
            <a:endParaRPr lang="en-US" dirty="0"/>
          </a:p>
        </p:txBody>
      </p:sp>
    </p:spTree>
    <p:extLst>
      <p:ext uri="{BB962C8B-B14F-4D97-AF65-F5344CB8AC3E}">
        <p14:creationId xmlns:p14="http://schemas.microsoft.com/office/powerpoint/2010/main" val="55156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8F854C-40FB-4CAD-AFF9-32BE02623A9B}" type="slidenum">
              <a:rPr lang="en-US" smtClean="0"/>
              <a:t>6</a:t>
            </a:fld>
            <a:endParaRPr lang="en-US" dirty="0"/>
          </a:p>
        </p:txBody>
      </p:sp>
    </p:spTree>
    <p:extLst>
      <p:ext uri="{BB962C8B-B14F-4D97-AF65-F5344CB8AC3E}">
        <p14:creationId xmlns:p14="http://schemas.microsoft.com/office/powerpoint/2010/main" val="36911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8F854C-40FB-4CAD-AFF9-32BE02623A9B}" type="slidenum">
              <a:rPr lang="en-US" smtClean="0"/>
              <a:t>8</a:t>
            </a:fld>
            <a:endParaRPr lang="en-US" dirty="0"/>
          </a:p>
        </p:txBody>
      </p:sp>
    </p:spTree>
    <p:extLst>
      <p:ext uri="{BB962C8B-B14F-4D97-AF65-F5344CB8AC3E}">
        <p14:creationId xmlns:p14="http://schemas.microsoft.com/office/powerpoint/2010/main" val="36911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8F854C-40FB-4CAD-AFF9-32BE02623A9B}" type="slidenum">
              <a:rPr lang="en-US" smtClean="0"/>
              <a:t>10</a:t>
            </a:fld>
            <a:endParaRPr lang="en-US" dirty="0"/>
          </a:p>
        </p:txBody>
      </p:sp>
    </p:spTree>
    <p:extLst>
      <p:ext uri="{BB962C8B-B14F-4D97-AF65-F5344CB8AC3E}">
        <p14:creationId xmlns:p14="http://schemas.microsoft.com/office/powerpoint/2010/main" val="41750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8F854C-40FB-4CAD-AFF9-32BE02623A9B}" type="slidenum">
              <a:rPr lang="en-US" smtClean="0"/>
              <a:t>13</a:t>
            </a:fld>
            <a:endParaRPr lang="en-US" dirty="0"/>
          </a:p>
        </p:txBody>
      </p:sp>
    </p:spTree>
    <p:extLst>
      <p:ext uri="{BB962C8B-B14F-4D97-AF65-F5344CB8AC3E}">
        <p14:creationId xmlns:p14="http://schemas.microsoft.com/office/powerpoint/2010/main" val="36911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8F854C-40FB-4CAD-AFF9-32BE02623A9B}" type="slidenum">
              <a:rPr lang="en-US" smtClean="0"/>
              <a:t>17</a:t>
            </a:fld>
            <a:endParaRPr lang="en-US" dirty="0"/>
          </a:p>
        </p:txBody>
      </p:sp>
    </p:spTree>
    <p:extLst>
      <p:ext uri="{BB962C8B-B14F-4D97-AF65-F5344CB8AC3E}">
        <p14:creationId xmlns:p14="http://schemas.microsoft.com/office/powerpoint/2010/main" val="36911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8F854C-40FB-4CAD-AFF9-32BE02623A9B}" type="slidenum">
              <a:rPr lang="en-US" smtClean="0"/>
              <a:t>18</a:t>
            </a:fld>
            <a:endParaRPr lang="en-US" dirty="0"/>
          </a:p>
        </p:txBody>
      </p:sp>
    </p:spTree>
    <p:extLst>
      <p:ext uri="{BB962C8B-B14F-4D97-AF65-F5344CB8AC3E}">
        <p14:creationId xmlns:p14="http://schemas.microsoft.com/office/powerpoint/2010/main" val="36911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8F854C-40FB-4CAD-AFF9-32BE02623A9B}" type="slidenum">
              <a:rPr lang="en-US" smtClean="0"/>
              <a:t>19</a:t>
            </a:fld>
            <a:endParaRPr lang="en-US" dirty="0"/>
          </a:p>
        </p:txBody>
      </p:sp>
    </p:spTree>
    <p:extLst>
      <p:ext uri="{BB962C8B-B14F-4D97-AF65-F5344CB8AC3E}">
        <p14:creationId xmlns:p14="http://schemas.microsoft.com/office/powerpoint/2010/main" val="36911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average college graduate paying annual tuition of about $20,000 can recoup the costs of schooling by age 40. After that, the difference between earnings continues such that the average college graduate earns over $800,000 more than the average high school graduate by retirement age.”</a:t>
            </a:r>
          </a:p>
          <a:p>
            <a:r>
              <a:rPr lang="en-US" dirty="0" smtClean="0"/>
              <a:t>- Mary</a:t>
            </a:r>
            <a:r>
              <a:rPr lang="en-US" baseline="0" dirty="0" smtClean="0"/>
              <a:t> C. Daly and Leila Bengali, Is It Still Worth Going to College?, Federal Reserve Bank of San Francisco Economic Letter, May 5, 2014.</a:t>
            </a:r>
            <a:endParaRPr lang="en-US" dirty="0"/>
          </a:p>
        </p:txBody>
      </p:sp>
      <p:sp>
        <p:nvSpPr>
          <p:cNvPr id="4" name="Slide Number Placeholder 3"/>
          <p:cNvSpPr>
            <a:spLocks noGrp="1"/>
          </p:cNvSpPr>
          <p:nvPr>
            <p:ph type="sldNum" sz="quarter" idx="10"/>
          </p:nvPr>
        </p:nvSpPr>
        <p:spPr/>
        <p:txBody>
          <a:bodyPr/>
          <a:lstStyle/>
          <a:p>
            <a:fld id="{9B8F854C-40FB-4CAD-AFF9-32BE02623A9B}" type="slidenum">
              <a:rPr lang="en-US" smtClean="0"/>
              <a:t>22</a:t>
            </a:fld>
            <a:endParaRPr lang="en-US" dirty="0"/>
          </a:p>
        </p:txBody>
      </p:sp>
    </p:spTree>
    <p:extLst>
      <p:ext uri="{BB962C8B-B14F-4D97-AF65-F5344CB8AC3E}">
        <p14:creationId xmlns:p14="http://schemas.microsoft.com/office/powerpoint/2010/main" val="3096004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userDrawn="1"/>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56503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358084"/>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pic>
        <p:nvPicPr>
          <p:cNvPr id="4" name="Picture 3" descr="pwrPointHz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484" y="685800"/>
            <a:ext cx="3518806" cy="914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582175"/>
            <a:ext cx="2057400" cy="4352958"/>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582174"/>
            <a:ext cx="6019800" cy="4352959"/>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2" name="Picture 21" descr="pwrPointHzBlu.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0025" y="6007100"/>
            <a:ext cx="2627464" cy="6827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5652934"/>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9"/>
          <p:cNvGrpSpPr>
            <a:grpSpLocks noChangeAspect="1"/>
          </p:cNvGrpSpPr>
          <p:nvPr userDrawn="1"/>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ctrTitle"/>
          </p:nvPr>
        </p:nvSpPr>
        <p:spPr>
          <a:xfrm>
            <a:off x="685800" y="56503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358084"/>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pic>
        <p:nvPicPr>
          <p:cNvPr id="4" name="Picture 3" descr="pwrPointHz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484" y="685800"/>
            <a:ext cx="3518806" cy="914400"/>
          </a:xfrm>
          <a:prstGeom prst="rect">
            <a:avLst/>
          </a:prstGeom>
        </p:spPr>
      </p:pic>
    </p:spTree>
    <p:extLst>
      <p:ext uri="{BB962C8B-B14F-4D97-AF65-F5344CB8AC3E}">
        <p14:creationId xmlns:p14="http://schemas.microsoft.com/office/powerpoint/2010/main" val="1717728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3924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pic>
        <p:nvPicPr>
          <p:cNvPr id="17" name="Picture 16" descr="pwrPointHzBlu.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0025" y="6007100"/>
            <a:ext cx="2627464" cy="682775"/>
          </a:xfrm>
          <a:prstGeom prst="rect">
            <a:avLst/>
          </a:prstGeom>
        </p:spPr>
      </p:pic>
    </p:spTree>
    <p:extLst>
      <p:ext uri="{BB962C8B-B14F-4D97-AF65-F5344CB8AC3E}">
        <p14:creationId xmlns:p14="http://schemas.microsoft.com/office/powerpoint/2010/main" val="1027491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0390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solidFill>
                <a:srgbClr val="073E87"/>
              </a:solidFill>
            </a:endParaRPr>
          </a:p>
        </p:txBody>
      </p:sp>
      <p:sp>
        <p:nvSpPr>
          <p:cNvPr id="9" name="Slide Number Placeholder 8"/>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4269001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solidFill>
                <a:srgbClr val="073E87"/>
              </a:solidFill>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763305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3" name="Footer Placeholder 2"/>
          <p:cNvSpPr>
            <a:spLocks noGrp="1"/>
          </p:cNvSpPr>
          <p:nvPr>
            <p:ph type="ftr" sz="quarter" idx="11"/>
          </p:nvPr>
        </p:nvSpPr>
        <p:spPr/>
        <p:txBody>
          <a:bodyPr/>
          <a:lstStyle/>
          <a:p>
            <a:endParaRPr lang="en-US" dirty="0">
              <a:solidFill>
                <a:srgbClr val="073E87"/>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pic>
        <p:nvPicPr>
          <p:cNvPr id="15" name="Picture 14" descr="pwrPointHzBlu.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0025" y="6007100"/>
            <a:ext cx="2627464" cy="682775"/>
          </a:xfrm>
          <a:prstGeom prst="rect">
            <a:avLst/>
          </a:prstGeom>
        </p:spPr>
      </p:pic>
    </p:spTree>
    <p:extLst>
      <p:ext uri="{BB962C8B-B14F-4D97-AF65-F5344CB8AC3E}">
        <p14:creationId xmlns:p14="http://schemas.microsoft.com/office/powerpoint/2010/main" val="2824258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8" name="Picture 17" descr="pwrPointHzBlu.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0025" y="6007100"/>
            <a:ext cx="2627464" cy="682775"/>
          </a:xfrm>
          <a:prstGeom prst="rect">
            <a:avLst/>
          </a:prstGeom>
        </p:spPr>
      </p:pic>
    </p:spTree>
    <p:extLst>
      <p:ext uri="{BB962C8B-B14F-4D97-AF65-F5344CB8AC3E}">
        <p14:creationId xmlns:p14="http://schemas.microsoft.com/office/powerpoint/2010/main" val="1040395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34782"/>
            <a:ext cx="8695944" cy="591146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pic>
        <p:nvPicPr>
          <p:cNvPr id="17" name="Picture 16" descr="pwrPointHzBlu.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0025" y="6007100"/>
            <a:ext cx="2627464" cy="682775"/>
          </a:xfrm>
          <a:prstGeom prst="rect">
            <a:avLst/>
          </a:prstGeom>
        </p:spPr>
      </p:pic>
    </p:spTree>
    <p:extLst>
      <p:ext uri="{BB962C8B-B14F-4D97-AF65-F5344CB8AC3E}">
        <p14:creationId xmlns:p14="http://schemas.microsoft.com/office/powerpoint/2010/main" val="2936038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601529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rPr>
              <a:pPr/>
              <a:t>‹#›</a:t>
            </a:fld>
            <a:endParaRPr lang="en-US"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Vertical Title 1"/>
          <p:cNvSpPr>
            <a:spLocks noGrp="1"/>
          </p:cNvSpPr>
          <p:nvPr>
            <p:ph type="title" orient="vert"/>
          </p:nvPr>
        </p:nvSpPr>
        <p:spPr>
          <a:xfrm>
            <a:off x="6629400" y="1582175"/>
            <a:ext cx="2057400" cy="4352958"/>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582174"/>
            <a:ext cx="6019800" cy="4352959"/>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2" name="Picture 21" descr="pwrPointHzBlu.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0025" y="6007100"/>
            <a:ext cx="2627464" cy="682775"/>
          </a:xfrm>
          <a:prstGeom prst="rect">
            <a:avLst/>
          </a:prstGeom>
        </p:spPr>
      </p:pic>
    </p:spTree>
    <p:extLst>
      <p:ext uri="{BB962C8B-B14F-4D97-AF65-F5344CB8AC3E}">
        <p14:creationId xmlns:p14="http://schemas.microsoft.com/office/powerpoint/2010/main" val="3178726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5935717"/>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pic>
        <p:nvPicPr>
          <p:cNvPr id="17" name="Picture 16" descr="pwrPointHzBlu.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0025" y="6007100"/>
            <a:ext cx="2627464" cy="68277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dirty="0"/>
          </a:p>
        </p:txBody>
      </p:sp>
      <p:pic>
        <p:nvPicPr>
          <p:cNvPr id="15" name="Picture 14" descr="pwrPointHzBlu.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0025" y="6007100"/>
            <a:ext cx="2627464" cy="6827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8" name="Picture 17" descr="pwrPointHzBlu.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0025" y="6007100"/>
            <a:ext cx="2627464" cy="6827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34782"/>
            <a:ext cx="8695944" cy="591146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pic>
        <p:nvPicPr>
          <p:cNvPr id="17" name="Picture 16" descr="pwrPointHzBlu.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0025" y="6007100"/>
            <a:ext cx="2627464" cy="6827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dirty="0"/>
          </a:p>
        </p:txBody>
      </p:sp>
      <p:sp>
        <p:nvSpPr>
          <p:cNvPr id="3" name="Text Placeholder 2"/>
          <p:cNvSpPr>
            <a:spLocks noGrp="1"/>
          </p:cNvSpPr>
          <p:nvPr>
            <p:ph type="body" idx="1"/>
          </p:nvPr>
        </p:nvSpPr>
        <p:spPr>
          <a:xfrm>
            <a:off x="872067" y="2675467"/>
            <a:ext cx="7408333" cy="31620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descr="pwrPointHzBlu.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90025" y="6007100"/>
            <a:ext cx="2627464" cy="682775"/>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solidFill>
                  <a:srgbClr val="073E87"/>
                </a:solidFill>
              </a:rPr>
              <a:pPr/>
              <a:t>‹#›</a:t>
            </a:fld>
            <a:endParaRPr lang="en-US" dirty="0">
              <a:solidFill>
                <a:srgbClr val="073E87"/>
              </a:solidFill>
            </a:endParaRPr>
          </a:p>
        </p:txBody>
      </p:sp>
      <p:sp>
        <p:nvSpPr>
          <p:cNvPr id="3" name="Text Placeholder 2"/>
          <p:cNvSpPr>
            <a:spLocks noGrp="1"/>
          </p:cNvSpPr>
          <p:nvPr>
            <p:ph type="body" idx="1"/>
          </p:nvPr>
        </p:nvSpPr>
        <p:spPr>
          <a:xfrm>
            <a:off x="872067" y="2675467"/>
            <a:ext cx="7408333" cy="31620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descr="pwrPointHzBlu.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90025" y="6007100"/>
            <a:ext cx="2627464" cy="682775"/>
          </a:xfrm>
          <a:prstGeom prst="rect">
            <a:avLst/>
          </a:prstGeom>
        </p:spPr>
      </p:pic>
    </p:spTree>
    <p:extLst>
      <p:ext uri="{BB962C8B-B14F-4D97-AF65-F5344CB8AC3E}">
        <p14:creationId xmlns:p14="http://schemas.microsoft.com/office/powerpoint/2010/main" val="140522728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mailto:Nick.J.Beleiciks@oregon.gov" TargetMode="External"/><Relationship Id="rId2" Type="http://schemas.openxmlformats.org/officeDocument/2006/relationships/hyperlink" Target="http://www.qualityinfo.org/"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qualityinfo.org/pubs/youth.pdf" TargetMode="External"/><Relationship Id="rId2" Type="http://schemas.openxmlformats.org/officeDocument/2006/relationships/hyperlink" Target="http://www.qualityinfo.org/" TargetMode="Externa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382000" cy="2743200"/>
          </a:xfrm>
        </p:spPr>
        <p:txBody>
          <a:bodyPr>
            <a:normAutofit/>
          </a:bodyPr>
          <a:lstStyle/>
          <a:p>
            <a:r>
              <a:rPr lang="en-US" sz="4000" dirty="0" smtClean="0"/>
              <a:t>Endangered: Youth in the Labor Force</a:t>
            </a:r>
            <a:r>
              <a:rPr lang="en-US" sz="3600" dirty="0" smtClean="0"/>
              <a:t/>
            </a:r>
            <a:br>
              <a:rPr lang="en-US" sz="3600" dirty="0" smtClean="0"/>
            </a:br>
            <a:endParaRPr lang="en-US" sz="2800" dirty="0">
              <a:solidFill>
                <a:schemeClr val="bg1"/>
              </a:solidFill>
            </a:endParaRPr>
          </a:p>
        </p:txBody>
      </p:sp>
      <p:sp>
        <p:nvSpPr>
          <p:cNvPr id="3" name="Subtitle 2"/>
          <p:cNvSpPr>
            <a:spLocks noGrp="1"/>
          </p:cNvSpPr>
          <p:nvPr>
            <p:ph type="subTitle" idx="1"/>
          </p:nvPr>
        </p:nvSpPr>
        <p:spPr>
          <a:xfrm>
            <a:off x="762000" y="3200400"/>
            <a:ext cx="7239000" cy="2209800"/>
          </a:xfrm>
        </p:spPr>
        <p:txBody>
          <a:bodyPr>
            <a:normAutofit lnSpcReduction="10000"/>
          </a:bodyPr>
          <a:lstStyle/>
          <a:p>
            <a:pPr algn="r"/>
            <a:r>
              <a:rPr lang="en-US" sz="2400" dirty="0" smtClean="0"/>
              <a:t>State of Oregon Research Academy</a:t>
            </a:r>
            <a:endParaRPr lang="en-US" sz="2400" dirty="0"/>
          </a:p>
          <a:p>
            <a:pPr algn="r"/>
            <a:r>
              <a:rPr lang="en-US" sz="2400" dirty="0" smtClean="0"/>
              <a:t>April 28, 2015</a:t>
            </a:r>
          </a:p>
          <a:p>
            <a:pPr algn="r"/>
            <a:endParaRPr lang="en-US" sz="2400" dirty="0" smtClean="0"/>
          </a:p>
          <a:p>
            <a:pPr algn="r"/>
            <a:r>
              <a:rPr lang="en-US" sz="2400" dirty="0" smtClean="0"/>
              <a:t>Nick Beleiciks</a:t>
            </a:r>
          </a:p>
          <a:p>
            <a:pPr algn="r"/>
            <a:r>
              <a:rPr lang="en-US" sz="2400" dirty="0" smtClean="0"/>
              <a:t>State Employment Economist</a:t>
            </a:r>
            <a:endParaRPr lang="en-US" sz="2400" dirty="0"/>
          </a:p>
        </p:txBody>
      </p:sp>
    </p:spTree>
    <p:extLst>
      <p:ext uri="{BB962C8B-B14F-4D97-AF65-F5344CB8AC3E}">
        <p14:creationId xmlns:p14="http://schemas.microsoft.com/office/powerpoint/2010/main" val="3171147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1033272"/>
          </a:xfrm>
        </p:spPr>
        <p:txBody>
          <a:bodyPr>
            <a:normAutofit/>
          </a:bodyPr>
          <a:lstStyle/>
          <a:p>
            <a:pPr algn="l"/>
            <a:r>
              <a:rPr lang="en-US" sz="2800" dirty="0" smtClean="0"/>
              <a:t>Job search methods of youth differ from search methods of all workers.</a:t>
            </a:r>
            <a:endParaRPr lang="en-US" sz="2800" dirty="0"/>
          </a:p>
        </p:txBody>
      </p:sp>
      <p:sp>
        <p:nvSpPr>
          <p:cNvPr id="4" name="Content Placeholder 3"/>
          <p:cNvSpPr>
            <a:spLocks noGrp="1"/>
          </p:cNvSpPr>
          <p:nvPr>
            <p:ph idx="1"/>
          </p:nvPr>
        </p:nvSpPr>
        <p:spPr>
          <a:xfrm>
            <a:off x="228600" y="1676400"/>
            <a:ext cx="8686800" cy="4038599"/>
          </a:xfrm>
          <a:solidFill>
            <a:schemeClr val="bg1"/>
          </a:solidFill>
        </p:spPr>
        <p:txBody>
          <a:bodyPr>
            <a:normAutofit/>
          </a:bodyPr>
          <a:lstStyle/>
          <a:p>
            <a:r>
              <a:rPr lang="en-US" dirty="0" smtClean="0"/>
              <a:t>Sending out resumes and filling out applications is the most broadly used job search method for all workers. </a:t>
            </a:r>
          </a:p>
          <a:p>
            <a:pPr lvl="1"/>
            <a:r>
              <a:rPr lang="en-US" dirty="0" smtClean="0"/>
              <a:t>Youth rely on this method more than the average – with 62% citing this search method (compared with 57% for all workers). </a:t>
            </a:r>
          </a:p>
          <a:p>
            <a:r>
              <a:rPr lang="en-US" dirty="0" smtClean="0"/>
              <a:t>Youth are far less likely to search for jobs using their friends or relatives</a:t>
            </a:r>
          </a:p>
          <a:p>
            <a:r>
              <a:rPr lang="en-US" dirty="0" smtClean="0"/>
              <a:t>Youth seldom visit public employment agencies – this search method was cited by just 9 percent of job seekers ages 16 to 19, compared with 19 percent of all workers.</a:t>
            </a:r>
          </a:p>
          <a:p>
            <a:pPr lvl="1"/>
            <a:r>
              <a:rPr lang="en-US" dirty="0" smtClean="0"/>
              <a:t>Just 4 percent of teens use private employment agencies.</a:t>
            </a:r>
            <a:endParaRPr lang="en-US" dirty="0"/>
          </a:p>
        </p:txBody>
      </p:sp>
      <p:sp>
        <p:nvSpPr>
          <p:cNvPr id="5" name="TextBox 4"/>
          <p:cNvSpPr txBox="1"/>
          <p:nvPr/>
        </p:nvSpPr>
        <p:spPr>
          <a:xfrm>
            <a:off x="0" y="6477000"/>
            <a:ext cx="6400800" cy="369332"/>
          </a:xfrm>
          <a:prstGeom prst="rect">
            <a:avLst/>
          </a:prstGeom>
          <a:noFill/>
        </p:spPr>
        <p:txBody>
          <a:bodyPr wrap="square" rtlCol="0">
            <a:spAutoFit/>
          </a:bodyPr>
          <a:lstStyle/>
          <a:p>
            <a:r>
              <a:rPr lang="en-US" i="1" dirty="0" smtClean="0"/>
              <a:t>Source: Bureau of Labor Statistics, Current Population Survey</a:t>
            </a:r>
            <a:endParaRPr lang="en-US" i="1" dirty="0"/>
          </a:p>
        </p:txBody>
      </p:sp>
    </p:spTree>
    <p:extLst>
      <p:ext uri="{BB962C8B-B14F-4D97-AF65-F5344CB8AC3E}">
        <p14:creationId xmlns:p14="http://schemas.microsoft.com/office/powerpoint/2010/main" val="1382844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81000"/>
          </a:xfrm>
        </p:spPr>
        <p:txBody>
          <a:bodyPr>
            <a:noAutofit/>
          </a:bodyPr>
          <a:lstStyle/>
          <a:p>
            <a:pPr algn="l"/>
            <a:r>
              <a:rPr lang="en-US" sz="2800" dirty="0" smtClean="0"/>
              <a:t>Snapshot look at job openings currently available for teenagers.</a:t>
            </a:r>
            <a:endParaRPr lang="en-US" sz="2800" dirty="0"/>
          </a:p>
        </p:txBody>
      </p:sp>
      <p:pic>
        <p:nvPicPr>
          <p:cNvPr id="4098" name="Picture 2" descr="C:\Users\beleicnj\Desktop\tabl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41" y="1333395"/>
            <a:ext cx="8949663" cy="5516644"/>
          </a:xfrm>
          <a:prstGeom prst="rect">
            <a:avLst/>
          </a:prstGeom>
          <a:solidFill>
            <a:schemeClr val="bg1"/>
          </a:solidFill>
        </p:spPr>
      </p:pic>
    </p:spTree>
    <p:extLst>
      <p:ext uri="{BB962C8B-B14F-4D97-AF65-F5344CB8AC3E}">
        <p14:creationId xmlns:p14="http://schemas.microsoft.com/office/powerpoint/2010/main" val="153805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time young people spend unemployed has lengthened significantly. That is time not spent gaining on-the-job experience. Consequently, the share of unemployed young people </a:t>
            </a:r>
            <a:r>
              <a:rPr lang="en-US" smtClean="0"/>
              <a:t>with no </a:t>
            </a:r>
            <a:r>
              <a:rPr lang="en-US" dirty="0" smtClean="0"/>
              <a:t>previous work experience nearly doubled, making it harder for them to compete with experienced applicants.</a:t>
            </a:r>
            <a:endParaRPr lang="en-US" dirty="0"/>
          </a:p>
        </p:txBody>
      </p:sp>
      <p:sp>
        <p:nvSpPr>
          <p:cNvPr id="3" name="Title 2"/>
          <p:cNvSpPr>
            <a:spLocks noGrp="1"/>
          </p:cNvSpPr>
          <p:nvPr>
            <p:ph type="title"/>
          </p:nvPr>
        </p:nvSpPr>
        <p:spPr/>
        <p:txBody>
          <a:bodyPr/>
          <a:lstStyle/>
          <a:p>
            <a:r>
              <a:rPr lang="en-US" dirty="0" smtClean="0"/>
              <a:t>Executive Summary #5</a:t>
            </a:r>
            <a:endParaRPr lang="en-US" dirty="0"/>
          </a:p>
        </p:txBody>
      </p:sp>
    </p:spTree>
    <p:extLst>
      <p:ext uri="{BB962C8B-B14F-4D97-AF65-F5344CB8AC3E}">
        <p14:creationId xmlns:p14="http://schemas.microsoft.com/office/powerpoint/2010/main" val="4148602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457200"/>
            <a:ext cx="8686800" cy="804672"/>
          </a:xfrm>
        </p:spPr>
        <p:txBody>
          <a:bodyPr>
            <a:noAutofit/>
          </a:bodyPr>
          <a:lstStyle/>
          <a:p>
            <a:pPr algn="l"/>
            <a:r>
              <a:rPr lang="en-US" sz="2800" dirty="0" smtClean="0">
                <a:solidFill>
                  <a:schemeClr val="bg1"/>
                </a:solidFill>
              </a:rPr>
              <a:t>The share of unemployed teens with no previous work experience is on the rise, and the lack of experience makes it more difficult to find a job.</a:t>
            </a:r>
            <a:endParaRPr lang="en-US" sz="2800" dirty="0">
              <a:solidFill>
                <a:schemeClr val="bg1"/>
              </a:solidFill>
            </a:endParaRPr>
          </a:p>
        </p:txBody>
      </p:sp>
      <p:sp>
        <p:nvSpPr>
          <p:cNvPr id="5" name="TextBox 4"/>
          <p:cNvSpPr txBox="1"/>
          <p:nvPr/>
        </p:nvSpPr>
        <p:spPr>
          <a:xfrm>
            <a:off x="152400" y="1600200"/>
            <a:ext cx="1757218" cy="4247317"/>
          </a:xfrm>
          <a:prstGeom prst="rect">
            <a:avLst/>
          </a:prstGeom>
          <a:solidFill>
            <a:schemeClr val="bg1"/>
          </a:solidFill>
        </p:spPr>
        <p:txBody>
          <a:bodyPr wrap="square" rtlCol="0">
            <a:spAutoFit/>
          </a:bodyPr>
          <a:lstStyle/>
          <a:p>
            <a:r>
              <a:rPr lang="en-US" dirty="0" smtClean="0"/>
              <a:t>Share of unemployed with no previous work experience:</a:t>
            </a:r>
          </a:p>
          <a:p>
            <a:endParaRPr lang="en-US" dirty="0"/>
          </a:p>
          <a:p>
            <a:r>
              <a:rPr lang="en-US" u="sng" dirty="0" smtClean="0"/>
              <a:t>16-19 years</a:t>
            </a:r>
          </a:p>
          <a:p>
            <a:r>
              <a:rPr lang="en-US" dirty="0" smtClean="0"/>
              <a:t>54%</a:t>
            </a:r>
          </a:p>
          <a:p>
            <a:endParaRPr lang="en-US" dirty="0"/>
          </a:p>
          <a:p>
            <a:r>
              <a:rPr lang="en-US" u="sng" dirty="0" smtClean="0"/>
              <a:t>20-24 years</a:t>
            </a:r>
            <a:endParaRPr lang="en-US" u="sng" dirty="0"/>
          </a:p>
          <a:p>
            <a:r>
              <a:rPr lang="en-US" dirty="0" smtClean="0"/>
              <a:t>16%</a:t>
            </a:r>
            <a:endParaRPr lang="en-US" dirty="0"/>
          </a:p>
          <a:p>
            <a:endParaRPr lang="en-US" dirty="0" smtClean="0"/>
          </a:p>
          <a:p>
            <a:r>
              <a:rPr lang="en-US" u="sng" dirty="0" smtClean="0"/>
              <a:t>25+ years</a:t>
            </a:r>
            <a:endParaRPr lang="en-US" u="sng" dirty="0"/>
          </a:p>
          <a:p>
            <a:r>
              <a:rPr lang="en-US" dirty="0" smtClean="0"/>
              <a:t>3%</a:t>
            </a:r>
            <a:endParaRPr lang="en-US" dirty="0"/>
          </a:p>
          <a:p>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7264" y="1600200"/>
            <a:ext cx="7189424" cy="522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840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Postponing work experience harms young workers’ ability to compete for jobs. Breaking this detrimental cycle could be a focus of public policy efforts. Helping teens find and be successful in their first work experiences could improve their long-term labor market outcomes.</a:t>
            </a:r>
            <a:endParaRPr lang="en-US" dirty="0"/>
          </a:p>
        </p:txBody>
      </p:sp>
      <p:sp>
        <p:nvSpPr>
          <p:cNvPr id="3" name="Title 2"/>
          <p:cNvSpPr>
            <a:spLocks noGrp="1"/>
          </p:cNvSpPr>
          <p:nvPr>
            <p:ph type="title"/>
          </p:nvPr>
        </p:nvSpPr>
        <p:spPr/>
        <p:txBody>
          <a:bodyPr/>
          <a:lstStyle/>
          <a:p>
            <a:r>
              <a:rPr lang="en-US" dirty="0" smtClean="0"/>
              <a:t>Executive Summary #6</a:t>
            </a:r>
            <a:endParaRPr lang="en-US" dirty="0"/>
          </a:p>
        </p:txBody>
      </p:sp>
    </p:spTree>
    <p:extLst>
      <p:ext uri="{BB962C8B-B14F-4D97-AF65-F5344CB8AC3E}">
        <p14:creationId xmlns:p14="http://schemas.microsoft.com/office/powerpoint/2010/main" val="2510978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Invest funding in summer job programs for youth.</a:t>
            </a:r>
          </a:p>
          <a:p>
            <a:r>
              <a:rPr lang="en-US" dirty="0"/>
              <a:t>Support career readiness and career exploration, targeted to the </a:t>
            </a:r>
            <a:r>
              <a:rPr lang="en-US" dirty="0" smtClean="0"/>
              <a:t>youth population</a:t>
            </a:r>
            <a:r>
              <a:rPr lang="en-US" dirty="0"/>
              <a:t>, throughout the education and workforce system</a:t>
            </a:r>
            <a:r>
              <a:rPr lang="en-US" dirty="0" smtClean="0"/>
              <a:t>.</a:t>
            </a:r>
          </a:p>
          <a:p>
            <a:r>
              <a:rPr lang="en-US" dirty="0"/>
              <a:t>Provide flexible, evening, and weekend classes within </a:t>
            </a:r>
            <a:r>
              <a:rPr lang="en-US" dirty="0" smtClean="0"/>
              <a:t>postsecondary institutions </a:t>
            </a:r>
            <a:r>
              <a:rPr lang="en-US" dirty="0"/>
              <a:t>to accommodate youth acquiring work-related skills while </a:t>
            </a:r>
            <a:r>
              <a:rPr lang="en-US" dirty="0" smtClean="0"/>
              <a:t>still focusing </a:t>
            </a:r>
            <a:r>
              <a:rPr lang="en-US" dirty="0"/>
              <a:t>on education.</a:t>
            </a:r>
          </a:p>
        </p:txBody>
      </p:sp>
      <p:sp>
        <p:nvSpPr>
          <p:cNvPr id="3" name="Title 2"/>
          <p:cNvSpPr>
            <a:spLocks noGrp="1"/>
          </p:cNvSpPr>
          <p:nvPr>
            <p:ph type="title"/>
          </p:nvPr>
        </p:nvSpPr>
        <p:spPr/>
        <p:txBody>
          <a:bodyPr>
            <a:noAutofit/>
          </a:bodyPr>
          <a:lstStyle/>
          <a:p>
            <a:pPr algn="l"/>
            <a:r>
              <a:rPr lang="en-US" sz="2800" dirty="0" smtClean="0"/>
              <a:t>Oregon’s Local Workforce Investment </a:t>
            </a:r>
            <a:r>
              <a:rPr lang="en-US" sz="2800" dirty="0"/>
              <a:t>B</a:t>
            </a:r>
            <a:r>
              <a:rPr lang="en-US" sz="2800" dirty="0" smtClean="0"/>
              <a:t>oards have developed actionable items to address youth unemployment.</a:t>
            </a:r>
            <a:endParaRPr lang="en-US" sz="2800" dirty="0"/>
          </a:p>
        </p:txBody>
      </p:sp>
    </p:spTree>
    <p:extLst>
      <p:ext uri="{BB962C8B-B14F-4D97-AF65-F5344CB8AC3E}">
        <p14:creationId xmlns:p14="http://schemas.microsoft.com/office/powerpoint/2010/main" val="2099424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Counter to popular belief, the Great Recession did not increase the share of “idle” youth – those neither in the labor force nor enrolled in school. Roughly 10 percent of youth ages 16 to 24 are considered idle, in Oregon and the U.S.</a:t>
            </a:r>
            <a:endParaRPr lang="en-US" dirty="0"/>
          </a:p>
        </p:txBody>
      </p:sp>
      <p:sp>
        <p:nvSpPr>
          <p:cNvPr id="3" name="Title 2"/>
          <p:cNvSpPr>
            <a:spLocks noGrp="1"/>
          </p:cNvSpPr>
          <p:nvPr>
            <p:ph type="title"/>
          </p:nvPr>
        </p:nvSpPr>
        <p:spPr/>
        <p:txBody>
          <a:bodyPr/>
          <a:lstStyle/>
          <a:p>
            <a:r>
              <a:rPr lang="en-US" dirty="0" smtClean="0"/>
              <a:t>Executive Summary #7</a:t>
            </a:r>
            <a:endParaRPr lang="en-US" dirty="0"/>
          </a:p>
        </p:txBody>
      </p:sp>
    </p:spTree>
    <p:extLst>
      <p:ext uri="{BB962C8B-B14F-4D97-AF65-F5344CB8AC3E}">
        <p14:creationId xmlns:p14="http://schemas.microsoft.com/office/powerpoint/2010/main" val="3981688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457200"/>
            <a:ext cx="8686800" cy="804672"/>
          </a:xfrm>
        </p:spPr>
        <p:txBody>
          <a:bodyPr>
            <a:noAutofit/>
          </a:bodyPr>
          <a:lstStyle/>
          <a:p>
            <a:pPr algn="l"/>
            <a:r>
              <a:rPr lang="en-US" sz="2800" dirty="0" smtClean="0">
                <a:solidFill>
                  <a:schemeClr val="bg1"/>
                </a:solidFill>
              </a:rPr>
              <a:t>The </a:t>
            </a:r>
            <a:r>
              <a:rPr lang="en-US" sz="2800" u="sng" dirty="0" smtClean="0">
                <a:solidFill>
                  <a:schemeClr val="bg1"/>
                </a:solidFill>
              </a:rPr>
              <a:t>number</a:t>
            </a:r>
            <a:r>
              <a:rPr lang="en-US" sz="2800" dirty="0" smtClean="0">
                <a:solidFill>
                  <a:schemeClr val="bg1"/>
                </a:solidFill>
              </a:rPr>
              <a:t> of idle youth has increased over the years, but they remain a relatively small </a:t>
            </a:r>
            <a:r>
              <a:rPr lang="en-US" sz="2800" u="sng" dirty="0" smtClean="0">
                <a:solidFill>
                  <a:schemeClr val="bg1"/>
                </a:solidFill>
              </a:rPr>
              <a:t>share</a:t>
            </a:r>
            <a:r>
              <a:rPr lang="en-US" sz="2800" dirty="0" smtClean="0">
                <a:solidFill>
                  <a:schemeClr val="bg1"/>
                </a:solidFill>
              </a:rPr>
              <a:t> of the total youth population.</a:t>
            </a:r>
            <a:endParaRPr lang="en-US" sz="2800" dirty="0">
              <a:solidFill>
                <a:schemeClr val="bg1"/>
              </a:solidFill>
            </a:endParaRPr>
          </a:p>
        </p:txBody>
      </p:sp>
      <p:sp>
        <p:nvSpPr>
          <p:cNvPr id="6" name="Content Placeholder 1"/>
          <p:cNvSpPr txBox="1">
            <a:spLocks/>
          </p:cNvSpPr>
          <p:nvPr/>
        </p:nvSpPr>
        <p:spPr>
          <a:xfrm>
            <a:off x="219363" y="3505200"/>
            <a:ext cx="8839200" cy="3200400"/>
          </a:xfrm>
          <a:prstGeom prst="rect">
            <a:avLst/>
          </a:prstGeom>
          <a:solidFill>
            <a:schemeClr val="bg1"/>
          </a:solidFill>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smtClean="0"/>
              <a:t>The use of the word “idle” here is not intended to be judgmental. Some young people face situations more complex than choosing between work, education, or “nothing”.</a:t>
            </a:r>
          </a:p>
          <a:p>
            <a:pPr lvl="1"/>
            <a:r>
              <a:rPr lang="en-US" dirty="0" smtClean="0"/>
              <a:t>Stay at home parents</a:t>
            </a:r>
          </a:p>
          <a:p>
            <a:pPr lvl="1"/>
            <a:r>
              <a:rPr lang="en-US" dirty="0" smtClean="0"/>
              <a:t>Other family care responsibilities</a:t>
            </a:r>
          </a:p>
          <a:p>
            <a:pPr lvl="1"/>
            <a:r>
              <a:rPr lang="en-US" dirty="0"/>
              <a:t>Y</a:t>
            </a:r>
            <a:r>
              <a:rPr lang="en-US" dirty="0" smtClean="0"/>
              <a:t>oung people with disabilities</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617" y="1600200"/>
            <a:ext cx="8778668" cy="1600200"/>
          </a:xfrm>
          <a:prstGeom prst="rect">
            <a:avLst/>
          </a:prstGeom>
          <a:solidFill>
            <a:schemeClr val="bg1"/>
          </a:solidFill>
          <a:ln>
            <a:noFill/>
          </a:ln>
          <a:effectLst/>
        </p:spPr>
      </p:pic>
    </p:spTree>
    <p:extLst>
      <p:ext uri="{BB962C8B-B14F-4D97-AF65-F5344CB8AC3E}">
        <p14:creationId xmlns:p14="http://schemas.microsoft.com/office/powerpoint/2010/main" val="4202279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457200"/>
            <a:ext cx="8686800" cy="533400"/>
          </a:xfrm>
        </p:spPr>
        <p:txBody>
          <a:bodyPr>
            <a:noAutofit/>
          </a:bodyPr>
          <a:lstStyle/>
          <a:p>
            <a:pPr algn="l"/>
            <a:r>
              <a:rPr lang="en-US" sz="2800" dirty="0" smtClean="0">
                <a:solidFill>
                  <a:schemeClr val="bg1"/>
                </a:solidFill>
              </a:rPr>
              <a:t>About 1 out of 20 teens could be considered idle.</a:t>
            </a:r>
            <a:endParaRPr lang="en-US" sz="2800"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22363"/>
            <a:ext cx="8686800" cy="4800513"/>
          </a:xfrm>
          <a:prstGeom prst="rect">
            <a:avLst/>
          </a:prstGeom>
          <a:solidFill>
            <a:schemeClr val="bg1"/>
          </a:solidFill>
          <a:ln>
            <a:noFill/>
          </a:ln>
          <a:effectLst/>
        </p:spPr>
      </p:pic>
    </p:spTree>
    <p:extLst>
      <p:ext uri="{BB962C8B-B14F-4D97-AF65-F5344CB8AC3E}">
        <p14:creationId xmlns:p14="http://schemas.microsoft.com/office/powerpoint/2010/main" val="17398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457200"/>
            <a:ext cx="8686800" cy="622584"/>
          </a:xfrm>
        </p:spPr>
        <p:txBody>
          <a:bodyPr>
            <a:noAutofit/>
          </a:bodyPr>
          <a:lstStyle/>
          <a:p>
            <a:pPr algn="l"/>
            <a:r>
              <a:rPr lang="en-US" sz="2800" dirty="0" smtClean="0">
                <a:solidFill>
                  <a:schemeClr val="bg1"/>
                </a:solidFill>
              </a:rPr>
              <a:t>About 1 out of 9 young adults could be considered idle.</a:t>
            </a:r>
            <a:endParaRPr lang="en-US" sz="2800" dirty="0">
              <a:solidFill>
                <a:schemeClr val="bg1"/>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56" y="1079784"/>
            <a:ext cx="8779144" cy="4905595"/>
          </a:xfrm>
          <a:prstGeom prst="rect">
            <a:avLst/>
          </a:prstGeom>
          <a:solidFill>
            <a:schemeClr val="bg1"/>
          </a:solidFill>
          <a:ln>
            <a:noFill/>
          </a:ln>
          <a:effectLst/>
        </p:spPr>
      </p:pic>
    </p:spTree>
    <p:extLst>
      <p:ext uri="{BB962C8B-B14F-4D97-AF65-F5344CB8AC3E}">
        <p14:creationId xmlns:p14="http://schemas.microsoft.com/office/powerpoint/2010/main" val="2437484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150" y="228600"/>
            <a:ext cx="8817875"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593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money earned by working teens, especially those from lower income families, helps improve their families’ finances and stimulates the local economy.</a:t>
            </a:r>
            <a:endParaRPr lang="en-US" dirty="0"/>
          </a:p>
        </p:txBody>
      </p:sp>
      <p:sp>
        <p:nvSpPr>
          <p:cNvPr id="3" name="Title 2"/>
          <p:cNvSpPr>
            <a:spLocks noGrp="1"/>
          </p:cNvSpPr>
          <p:nvPr>
            <p:ph type="title"/>
          </p:nvPr>
        </p:nvSpPr>
        <p:spPr/>
        <p:txBody>
          <a:bodyPr/>
          <a:lstStyle/>
          <a:p>
            <a:r>
              <a:rPr lang="en-US" dirty="0" smtClean="0"/>
              <a:t>Executive Summary #8</a:t>
            </a:r>
            <a:endParaRPr lang="en-US" dirty="0"/>
          </a:p>
        </p:txBody>
      </p:sp>
    </p:spTree>
    <p:extLst>
      <p:ext uri="{BB962C8B-B14F-4D97-AF65-F5344CB8AC3E}">
        <p14:creationId xmlns:p14="http://schemas.microsoft.com/office/powerpoint/2010/main" val="3004954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1" y="2590801"/>
            <a:ext cx="8077200" cy="3505200"/>
          </a:xfrm>
        </p:spPr>
        <p:txBody>
          <a:bodyPr>
            <a:noAutofit/>
          </a:bodyPr>
          <a:lstStyle/>
          <a:p>
            <a:r>
              <a:rPr lang="en-US" sz="2200" dirty="0" smtClean="0"/>
              <a:t>A 2009 summer youth employment program for low income youth in rural Oregon “generated an additional </a:t>
            </a:r>
            <a:r>
              <a:rPr lang="en-US" sz="2200" dirty="0"/>
              <a:t>47 cents in economic impact </a:t>
            </a:r>
            <a:r>
              <a:rPr lang="en-US" sz="2200" dirty="0" smtClean="0"/>
              <a:t>for every </a:t>
            </a:r>
            <a:r>
              <a:rPr lang="en-US" sz="2200" dirty="0"/>
              <a:t>dollar the program </a:t>
            </a:r>
            <a:r>
              <a:rPr lang="en-US" sz="2200" dirty="0" smtClean="0"/>
              <a:t>spent.”</a:t>
            </a:r>
          </a:p>
          <a:p>
            <a:r>
              <a:rPr lang="en-US" sz="2200" dirty="0"/>
              <a:t>The youth </a:t>
            </a:r>
            <a:r>
              <a:rPr lang="en-US" sz="2200" dirty="0" smtClean="0"/>
              <a:t>dedicated the </a:t>
            </a:r>
            <a:r>
              <a:rPr lang="en-US" sz="2200" dirty="0"/>
              <a:t>largest share (26%) of their paychecks </a:t>
            </a:r>
            <a:r>
              <a:rPr lang="en-US" sz="2200" dirty="0" smtClean="0"/>
              <a:t>to family </a:t>
            </a:r>
            <a:r>
              <a:rPr lang="en-US" sz="2200" dirty="0"/>
              <a:t>members or guardians</a:t>
            </a:r>
            <a:r>
              <a:rPr lang="en-US" sz="2200" dirty="0" smtClean="0"/>
              <a:t>.</a:t>
            </a:r>
          </a:p>
          <a:p>
            <a:r>
              <a:rPr lang="en-US" sz="2200" dirty="0"/>
              <a:t>An </a:t>
            </a:r>
            <a:r>
              <a:rPr lang="en-US" sz="2200" dirty="0" smtClean="0"/>
              <a:t>additional 20 </a:t>
            </a:r>
            <a:r>
              <a:rPr lang="en-US" sz="2200" dirty="0"/>
              <a:t>percent of the youth said they saved </a:t>
            </a:r>
            <a:r>
              <a:rPr lang="en-US" sz="2200" dirty="0" smtClean="0"/>
              <a:t>their earnings </a:t>
            </a:r>
            <a:r>
              <a:rPr lang="en-US" sz="2200" dirty="0"/>
              <a:t>for cars or trucks, housing, </a:t>
            </a:r>
            <a:r>
              <a:rPr lang="en-US" sz="2200" dirty="0" smtClean="0"/>
              <a:t>college, or </a:t>
            </a:r>
            <a:r>
              <a:rPr lang="en-US" sz="2200" dirty="0"/>
              <a:t>future bills</a:t>
            </a:r>
            <a:r>
              <a:rPr lang="en-US" sz="2200" dirty="0" smtClean="0"/>
              <a:t>.</a:t>
            </a:r>
          </a:p>
          <a:p>
            <a:r>
              <a:rPr lang="en-US" sz="2200" dirty="0"/>
              <a:t>The remaining </a:t>
            </a:r>
            <a:r>
              <a:rPr lang="en-US" sz="2200" dirty="0" smtClean="0"/>
              <a:t>spending, most of which occurs locally, was on groceries</a:t>
            </a:r>
            <a:r>
              <a:rPr lang="en-US" sz="2200" dirty="0"/>
              <a:t>, gas, </a:t>
            </a:r>
            <a:r>
              <a:rPr lang="en-US" sz="2200" dirty="0" smtClean="0"/>
              <a:t>clothing, electronics</a:t>
            </a:r>
            <a:r>
              <a:rPr lang="en-US" sz="2200" dirty="0"/>
              <a:t>, eating out, and sports.</a:t>
            </a:r>
          </a:p>
        </p:txBody>
      </p:sp>
      <p:sp>
        <p:nvSpPr>
          <p:cNvPr id="3" name="Title 2"/>
          <p:cNvSpPr>
            <a:spLocks noGrp="1"/>
          </p:cNvSpPr>
          <p:nvPr>
            <p:ph type="title"/>
          </p:nvPr>
        </p:nvSpPr>
        <p:spPr/>
        <p:txBody>
          <a:bodyPr>
            <a:normAutofit/>
          </a:bodyPr>
          <a:lstStyle/>
          <a:p>
            <a:r>
              <a:rPr lang="en-US" sz="3600" dirty="0"/>
              <a:t>Money Earned by Teens Benefits</a:t>
            </a:r>
            <a:br>
              <a:rPr lang="en-US" sz="3600" dirty="0"/>
            </a:br>
            <a:r>
              <a:rPr lang="en-US" sz="3600" dirty="0"/>
              <a:t>Families and the Local Economy</a:t>
            </a:r>
          </a:p>
        </p:txBody>
      </p:sp>
    </p:spTree>
    <p:extLst>
      <p:ext uri="{BB962C8B-B14F-4D97-AF65-F5344CB8AC3E}">
        <p14:creationId xmlns:p14="http://schemas.microsoft.com/office/powerpoint/2010/main" val="2526214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Youth today face increased requirements related to high-school graduation and college preparation, and those enrolled in school are less likely to be in the labor force than in the past. Many are forgoing early work experience to gain formal education, which could pay off long-term given the college wage premium.</a:t>
            </a:r>
            <a:endParaRPr lang="en-US" dirty="0"/>
          </a:p>
        </p:txBody>
      </p:sp>
      <p:sp>
        <p:nvSpPr>
          <p:cNvPr id="3" name="Title 2"/>
          <p:cNvSpPr>
            <a:spLocks noGrp="1"/>
          </p:cNvSpPr>
          <p:nvPr>
            <p:ph type="title"/>
          </p:nvPr>
        </p:nvSpPr>
        <p:spPr/>
        <p:txBody>
          <a:bodyPr/>
          <a:lstStyle/>
          <a:p>
            <a:r>
              <a:rPr lang="en-US" dirty="0" smtClean="0"/>
              <a:t>Executive Summary #9</a:t>
            </a:r>
            <a:endParaRPr lang="en-US" dirty="0"/>
          </a:p>
        </p:txBody>
      </p:sp>
      <p:sp>
        <p:nvSpPr>
          <p:cNvPr id="4" name="TextBox 3"/>
          <p:cNvSpPr txBox="1"/>
          <p:nvPr/>
        </p:nvSpPr>
        <p:spPr>
          <a:xfrm>
            <a:off x="0" y="6477000"/>
            <a:ext cx="4572000" cy="369332"/>
          </a:xfrm>
          <a:prstGeom prst="rect">
            <a:avLst/>
          </a:prstGeom>
          <a:noFill/>
        </p:spPr>
        <p:txBody>
          <a:bodyPr wrap="square" rtlCol="0">
            <a:spAutoFit/>
          </a:bodyPr>
          <a:lstStyle/>
          <a:p>
            <a:r>
              <a:rPr lang="en-US" dirty="0" smtClean="0"/>
              <a:t>See note about the college wage premium.</a:t>
            </a:r>
            <a:endParaRPr lang="en-US" dirty="0"/>
          </a:p>
        </p:txBody>
      </p:sp>
    </p:spTree>
    <p:extLst>
      <p:ext uri="{BB962C8B-B14F-4D97-AF65-F5344CB8AC3E}">
        <p14:creationId xmlns:p14="http://schemas.microsoft.com/office/powerpoint/2010/main" val="488946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457200"/>
            <a:ext cx="8686800" cy="804672"/>
          </a:xfrm>
        </p:spPr>
        <p:txBody>
          <a:bodyPr>
            <a:noAutofit/>
          </a:bodyPr>
          <a:lstStyle/>
          <a:p>
            <a:pPr algn="l"/>
            <a:r>
              <a:rPr lang="en-US" sz="2800" dirty="0" smtClean="0">
                <a:solidFill>
                  <a:schemeClr val="bg1"/>
                </a:solidFill>
              </a:rPr>
              <a:t>Research shows that teens are substituting education for labor market experience. They are spending more time on academic activities.</a:t>
            </a:r>
            <a:endParaRPr lang="en-US" sz="2800" dirty="0">
              <a:solidFill>
                <a:schemeClr val="bg1"/>
              </a:solidFill>
            </a:endParaRPr>
          </a:p>
        </p:txBody>
      </p:sp>
      <p:sp>
        <p:nvSpPr>
          <p:cNvPr id="5" name="TextBox 4"/>
          <p:cNvSpPr txBox="1"/>
          <p:nvPr/>
        </p:nvSpPr>
        <p:spPr>
          <a:xfrm>
            <a:off x="152401" y="1676400"/>
            <a:ext cx="1600200" cy="4524315"/>
          </a:xfrm>
          <a:prstGeom prst="rect">
            <a:avLst/>
          </a:prstGeom>
          <a:solidFill>
            <a:schemeClr val="bg1"/>
          </a:solidFill>
        </p:spPr>
        <p:txBody>
          <a:bodyPr wrap="square" rtlCol="0">
            <a:spAutoFit/>
          </a:bodyPr>
          <a:lstStyle/>
          <a:p>
            <a:r>
              <a:rPr lang="en-US" dirty="0" smtClean="0"/>
              <a:t>Students are spending more time to graduate from high school.</a:t>
            </a:r>
          </a:p>
          <a:p>
            <a:endParaRPr lang="en-US" dirty="0"/>
          </a:p>
          <a:p>
            <a:r>
              <a:rPr lang="en-US" dirty="0" smtClean="0"/>
              <a:t>The new requirements include more stringent math and additional science and English / Language arts.</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4999" y="1676400"/>
            <a:ext cx="7105605" cy="3276601"/>
          </a:xfrm>
          <a:prstGeom prst="rect">
            <a:avLst/>
          </a:prstGeom>
          <a:solidFill>
            <a:schemeClr val="bg1"/>
          </a:solidFill>
          <a:ln>
            <a:noFill/>
          </a:ln>
          <a:effectLst/>
        </p:spPr>
      </p:pic>
    </p:spTree>
    <p:extLst>
      <p:ext uri="{BB962C8B-B14F-4D97-AF65-F5344CB8AC3E}">
        <p14:creationId xmlns:p14="http://schemas.microsoft.com/office/powerpoint/2010/main" val="2946973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Although youth labor market woes are sometimes blamed on stricter regulations, current state and federal regulations for hiring youth have been in place for decades and predate the start of the downward trend in teen labor force participation.</a:t>
            </a:r>
          </a:p>
        </p:txBody>
      </p:sp>
      <p:sp>
        <p:nvSpPr>
          <p:cNvPr id="3" name="Title 2"/>
          <p:cNvSpPr>
            <a:spLocks noGrp="1"/>
          </p:cNvSpPr>
          <p:nvPr>
            <p:ph type="title"/>
          </p:nvPr>
        </p:nvSpPr>
        <p:spPr/>
        <p:txBody>
          <a:bodyPr/>
          <a:lstStyle/>
          <a:p>
            <a:r>
              <a:rPr lang="en-US" dirty="0" smtClean="0"/>
              <a:t>Key Point about Regulations</a:t>
            </a:r>
            <a:endParaRPr lang="en-US" dirty="0"/>
          </a:p>
        </p:txBody>
      </p:sp>
    </p:spTree>
    <p:extLst>
      <p:ext uri="{BB962C8B-B14F-4D97-AF65-F5344CB8AC3E}">
        <p14:creationId xmlns:p14="http://schemas.microsoft.com/office/powerpoint/2010/main" val="3509968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839200" cy="4724400"/>
          </a:xfrm>
          <a:solidFill>
            <a:schemeClr val="bg1"/>
          </a:solidFill>
        </p:spPr>
        <p:txBody>
          <a:bodyPr>
            <a:normAutofit fontScale="92500" lnSpcReduction="10000"/>
          </a:bodyPr>
          <a:lstStyle/>
          <a:p>
            <a:r>
              <a:rPr lang="en-US" u="sng" dirty="0" smtClean="0"/>
              <a:t>When school is in session</a:t>
            </a:r>
          </a:p>
          <a:p>
            <a:pPr lvl="1"/>
            <a:r>
              <a:rPr lang="en-US" dirty="0" smtClean="0"/>
              <a:t>Not allowed during school hours</a:t>
            </a:r>
          </a:p>
          <a:p>
            <a:pPr lvl="1"/>
            <a:r>
              <a:rPr lang="en-US" dirty="0" smtClean="0"/>
              <a:t>Only between 7:00 am and 7:00 pm</a:t>
            </a:r>
          </a:p>
          <a:p>
            <a:pPr lvl="1"/>
            <a:r>
              <a:rPr lang="en-US" dirty="0" smtClean="0"/>
              <a:t>18 hours per week maximum</a:t>
            </a:r>
          </a:p>
          <a:p>
            <a:pPr lvl="2"/>
            <a:r>
              <a:rPr lang="en-US" dirty="0" smtClean="0"/>
              <a:t>3 hours on school days</a:t>
            </a:r>
          </a:p>
          <a:p>
            <a:pPr lvl="2"/>
            <a:r>
              <a:rPr lang="en-US" dirty="0" smtClean="0"/>
              <a:t>8 hours on non-school days</a:t>
            </a:r>
          </a:p>
          <a:p>
            <a:pPr lvl="2"/>
            <a:endParaRPr lang="en-US" dirty="0" smtClean="0"/>
          </a:p>
          <a:p>
            <a:r>
              <a:rPr lang="en-US" u="sng" dirty="0" smtClean="0"/>
              <a:t>When school is not in session</a:t>
            </a:r>
            <a:endParaRPr lang="en-US" u="sng" dirty="0"/>
          </a:p>
          <a:p>
            <a:pPr lvl="1"/>
            <a:r>
              <a:rPr lang="en-US" dirty="0" smtClean="0"/>
              <a:t>From June 1 through Labor Day: 7:00 am to 9:00 pm</a:t>
            </a:r>
          </a:p>
          <a:p>
            <a:pPr lvl="1"/>
            <a:r>
              <a:rPr lang="en-US" dirty="0" smtClean="0"/>
              <a:t>40 hours per week maximum</a:t>
            </a:r>
          </a:p>
          <a:p>
            <a:pPr lvl="2"/>
            <a:r>
              <a:rPr lang="en-US" dirty="0" smtClean="0"/>
              <a:t>8 hours per day</a:t>
            </a:r>
          </a:p>
          <a:p>
            <a:pPr lvl="2"/>
            <a:endParaRPr lang="en-US" dirty="0"/>
          </a:p>
          <a:p>
            <a:r>
              <a:rPr lang="en-US" dirty="0" smtClean="0"/>
              <a:t>16 and 17 year olds can work any hours, up to 44 hours per week</a:t>
            </a:r>
            <a:endParaRPr lang="en-US" dirty="0"/>
          </a:p>
        </p:txBody>
      </p:sp>
      <p:sp>
        <p:nvSpPr>
          <p:cNvPr id="3" name="Title 2"/>
          <p:cNvSpPr>
            <a:spLocks noGrp="1"/>
          </p:cNvSpPr>
          <p:nvPr>
            <p:ph type="title"/>
          </p:nvPr>
        </p:nvSpPr>
        <p:spPr>
          <a:xfrm>
            <a:off x="457200" y="228600"/>
            <a:ext cx="8229600" cy="838200"/>
          </a:xfrm>
        </p:spPr>
        <p:txBody>
          <a:bodyPr>
            <a:normAutofit fontScale="90000"/>
          </a:bodyPr>
          <a:lstStyle/>
          <a:p>
            <a:r>
              <a:rPr lang="en-US" sz="3200" dirty="0" smtClean="0"/>
              <a:t>Working hours limited for 14 and 15 year olds in nonagricultural jobs.</a:t>
            </a:r>
            <a:endParaRPr lang="en-US" sz="3200" dirty="0"/>
          </a:p>
        </p:txBody>
      </p:sp>
      <p:sp>
        <p:nvSpPr>
          <p:cNvPr id="4" name="TextBox 3"/>
          <p:cNvSpPr txBox="1"/>
          <p:nvPr/>
        </p:nvSpPr>
        <p:spPr>
          <a:xfrm>
            <a:off x="152400" y="6096000"/>
            <a:ext cx="6553200" cy="369332"/>
          </a:xfrm>
          <a:prstGeom prst="rect">
            <a:avLst/>
          </a:prstGeom>
          <a:noFill/>
        </p:spPr>
        <p:txBody>
          <a:bodyPr wrap="square" rtlCol="0">
            <a:spAutoFit/>
          </a:bodyPr>
          <a:lstStyle/>
          <a:p>
            <a:r>
              <a:rPr lang="en-US" dirty="0" smtClean="0"/>
              <a:t>Source: Bureau of Labor and Industries, </a:t>
            </a:r>
            <a:r>
              <a:rPr lang="en-US" i="1" dirty="0" smtClean="0"/>
              <a:t>Employment of Minors</a:t>
            </a:r>
            <a:endParaRPr lang="en-US" i="1" dirty="0"/>
          </a:p>
        </p:txBody>
      </p:sp>
    </p:spTree>
    <p:extLst>
      <p:ext uri="{BB962C8B-B14F-4D97-AF65-F5344CB8AC3E}">
        <p14:creationId xmlns:p14="http://schemas.microsoft.com/office/powerpoint/2010/main" val="32981396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686799" cy="4953000"/>
          </a:xfrm>
          <a:solidFill>
            <a:schemeClr val="bg1"/>
          </a:solidFill>
        </p:spPr>
        <p:txBody>
          <a:bodyPr>
            <a:normAutofit/>
          </a:bodyPr>
          <a:lstStyle/>
          <a:p>
            <a:r>
              <a:rPr lang="en-US" dirty="0" smtClean="0"/>
              <a:t>Ages 9 to 11 years old may work with parental consent on a small farm which is operated under state regulations</a:t>
            </a:r>
          </a:p>
          <a:p>
            <a:pPr lvl="1"/>
            <a:r>
              <a:rPr lang="en-US" dirty="0" smtClean="0"/>
              <a:t>Picking berries and beans for intrastate commerce</a:t>
            </a:r>
          </a:p>
          <a:p>
            <a:r>
              <a:rPr lang="en-US" dirty="0" smtClean="0"/>
              <a:t>Ages 12 and 13 years old may work with parental consent in agricultural jobs not declared hazardous by the U.S. Secretary of Labor.</a:t>
            </a:r>
          </a:p>
          <a:p>
            <a:r>
              <a:rPr lang="en-US" dirty="0" smtClean="0"/>
              <a:t>Ages 14 and 15 do not need parental consent</a:t>
            </a:r>
          </a:p>
          <a:p>
            <a:r>
              <a:rPr lang="en-US" dirty="0" smtClean="0"/>
              <a:t>Work by those under the age of 16 must be outside school hours</a:t>
            </a:r>
          </a:p>
          <a:p>
            <a:r>
              <a:rPr lang="en-US" dirty="0" smtClean="0"/>
              <a:t>Ages 16 and 17 may work at any time in jobs not declared hazardous.</a:t>
            </a:r>
            <a:endParaRPr lang="en-US" dirty="0"/>
          </a:p>
        </p:txBody>
      </p:sp>
      <p:sp>
        <p:nvSpPr>
          <p:cNvPr id="3" name="Title 2"/>
          <p:cNvSpPr>
            <a:spLocks noGrp="1"/>
          </p:cNvSpPr>
          <p:nvPr>
            <p:ph type="title"/>
          </p:nvPr>
        </p:nvSpPr>
        <p:spPr>
          <a:xfrm>
            <a:off x="457200" y="228600"/>
            <a:ext cx="8229600" cy="609600"/>
          </a:xfrm>
        </p:spPr>
        <p:txBody>
          <a:bodyPr>
            <a:normAutofit/>
          </a:bodyPr>
          <a:lstStyle/>
          <a:p>
            <a:r>
              <a:rPr lang="en-US" sz="2900" dirty="0" smtClean="0"/>
              <a:t>Agricultural work is still allowed for minors</a:t>
            </a:r>
            <a:endParaRPr lang="en-US" sz="2900" dirty="0"/>
          </a:p>
        </p:txBody>
      </p:sp>
      <p:sp>
        <p:nvSpPr>
          <p:cNvPr id="4" name="TextBox 3"/>
          <p:cNvSpPr txBox="1"/>
          <p:nvPr/>
        </p:nvSpPr>
        <p:spPr>
          <a:xfrm>
            <a:off x="152400" y="6096000"/>
            <a:ext cx="6096000" cy="646331"/>
          </a:xfrm>
          <a:prstGeom prst="rect">
            <a:avLst/>
          </a:prstGeom>
          <a:noFill/>
        </p:spPr>
        <p:txBody>
          <a:bodyPr wrap="square" rtlCol="0">
            <a:spAutoFit/>
          </a:bodyPr>
          <a:lstStyle/>
          <a:p>
            <a:r>
              <a:rPr lang="en-US" dirty="0" smtClean="0"/>
              <a:t>Source: Bureau of Labor and Industries, </a:t>
            </a:r>
            <a:r>
              <a:rPr lang="en-US" i="1" dirty="0" smtClean="0"/>
              <a:t>The Employment of Minors in Agriculture</a:t>
            </a:r>
            <a:endParaRPr lang="en-US" i="1" dirty="0"/>
          </a:p>
        </p:txBody>
      </p:sp>
    </p:spTree>
    <p:extLst>
      <p:ext uri="{BB962C8B-B14F-4D97-AF65-F5344CB8AC3E}">
        <p14:creationId xmlns:p14="http://schemas.microsoft.com/office/powerpoint/2010/main" val="2918673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7200"/>
            <a:ext cx="8229600" cy="728472"/>
          </a:xfrm>
        </p:spPr>
        <p:txBody>
          <a:bodyPr>
            <a:normAutofit fontScale="90000"/>
          </a:bodyPr>
          <a:lstStyle/>
          <a:p>
            <a:r>
              <a:rPr lang="en-US" dirty="0" smtClean="0"/>
              <a:t>Employing minors requires extra paperwork from employers.</a:t>
            </a:r>
            <a:endParaRPr lang="en-US" dirty="0"/>
          </a:p>
        </p:txBody>
      </p:sp>
      <p:sp>
        <p:nvSpPr>
          <p:cNvPr id="3" name="Content Placeholder 1"/>
          <p:cNvSpPr txBox="1">
            <a:spLocks/>
          </p:cNvSpPr>
          <p:nvPr/>
        </p:nvSpPr>
        <p:spPr>
          <a:xfrm>
            <a:off x="228600" y="1600200"/>
            <a:ext cx="8839200" cy="4343400"/>
          </a:xfrm>
          <a:prstGeom prst="rect">
            <a:avLst/>
          </a:prstGeom>
          <a:solidFill>
            <a:schemeClr val="bg1"/>
          </a:solidFill>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smtClean="0"/>
              <a:t>Oregon employers must obtain an annual employment certificate to employ minors under 18 years old. </a:t>
            </a:r>
          </a:p>
          <a:p>
            <a:r>
              <a:rPr lang="en-US" dirty="0" smtClean="0"/>
              <a:t>The requirements are simpler now than in 1995 and prior.</a:t>
            </a:r>
          </a:p>
          <a:p>
            <a:pPr lvl="1"/>
            <a:r>
              <a:rPr lang="en-US" dirty="0" smtClean="0"/>
              <a:t>Individual permits were required by both the minor and the employer for each minor hired.</a:t>
            </a:r>
          </a:p>
          <a:p>
            <a:endParaRPr lang="en-US" dirty="0"/>
          </a:p>
          <a:p>
            <a:r>
              <a:rPr lang="en-US" dirty="0" smtClean="0"/>
              <a:t>Federal law requires employers of minors in agriculture to maintain records of name, address, date of birth, and written parental consent if required.</a:t>
            </a:r>
            <a:endParaRPr lang="en-US" dirty="0"/>
          </a:p>
        </p:txBody>
      </p:sp>
      <p:sp>
        <p:nvSpPr>
          <p:cNvPr id="4" name="TextBox 3"/>
          <p:cNvSpPr txBox="1"/>
          <p:nvPr/>
        </p:nvSpPr>
        <p:spPr>
          <a:xfrm>
            <a:off x="152400" y="6096000"/>
            <a:ext cx="6096000" cy="646331"/>
          </a:xfrm>
          <a:prstGeom prst="rect">
            <a:avLst/>
          </a:prstGeom>
          <a:noFill/>
        </p:spPr>
        <p:txBody>
          <a:bodyPr wrap="square" rtlCol="0">
            <a:spAutoFit/>
          </a:bodyPr>
          <a:lstStyle/>
          <a:p>
            <a:r>
              <a:rPr lang="en-US" dirty="0" smtClean="0"/>
              <a:t>Source: Bureau of Labor and Industries, </a:t>
            </a:r>
            <a:r>
              <a:rPr lang="en-US" i="1" dirty="0" smtClean="0"/>
              <a:t>Employment of Minors: Questions &amp; Answers</a:t>
            </a:r>
            <a:endParaRPr lang="en-US" i="1" dirty="0"/>
          </a:p>
        </p:txBody>
      </p:sp>
    </p:spTree>
    <p:extLst>
      <p:ext uri="{BB962C8B-B14F-4D97-AF65-F5344CB8AC3E}">
        <p14:creationId xmlns:p14="http://schemas.microsoft.com/office/powerpoint/2010/main" val="1270046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3505200"/>
            <a:ext cx="9144000" cy="2743200"/>
          </a:xfrm>
          <a:prstGeom prst="rect">
            <a:avLst/>
          </a:prstGeom>
          <a:noFill/>
          <a:ln w="9525">
            <a:noFill/>
            <a:miter lim="800000"/>
            <a:headEnd/>
            <a:tailEnd/>
          </a:ln>
        </p:spPr>
        <p:txBody>
          <a:bodyPr anchor="ctr"/>
          <a:lstStyle/>
          <a:p>
            <a:pPr algn="ctr">
              <a:lnSpc>
                <a:spcPct val="100000"/>
              </a:lnSpc>
              <a:spcBef>
                <a:spcPct val="0"/>
              </a:spcBef>
              <a:buFontTx/>
              <a:buNone/>
              <a:defRPr/>
            </a:pPr>
            <a:endParaRPr lang="en-US" sz="2400" b="1" kern="0" dirty="0" smtClean="0">
              <a:solidFill>
                <a:srgbClr val="002060"/>
              </a:solidFill>
              <a:latin typeface="+mj-lt"/>
              <a:ea typeface="+mj-ea"/>
              <a:cs typeface="+mj-cs"/>
            </a:endParaRPr>
          </a:p>
          <a:p>
            <a:pPr algn="ctr">
              <a:lnSpc>
                <a:spcPct val="100000"/>
              </a:lnSpc>
              <a:spcBef>
                <a:spcPct val="0"/>
              </a:spcBef>
              <a:buFontTx/>
              <a:buNone/>
              <a:defRPr/>
            </a:pPr>
            <a:r>
              <a:rPr lang="en-US" sz="2400" b="1" kern="0" dirty="0" smtClean="0">
                <a:solidFill>
                  <a:srgbClr val="002060"/>
                </a:solidFill>
                <a:latin typeface="+mj-lt"/>
                <a:ea typeface="+mj-ea"/>
                <a:cs typeface="+mj-cs"/>
              </a:rPr>
              <a:t>To find this presentation online, go to</a:t>
            </a:r>
            <a:endParaRPr lang="en-US" sz="2400" b="1" kern="0" dirty="0">
              <a:solidFill>
                <a:srgbClr val="002060"/>
              </a:solidFill>
              <a:latin typeface="+mj-lt"/>
              <a:ea typeface="+mj-ea"/>
              <a:cs typeface="+mj-cs"/>
            </a:endParaRPr>
          </a:p>
          <a:p>
            <a:pPr algn="ctr">
              <a:lnSpc>
                <a:spcPct val="100000"/>
              </a:lnSpc>
              <a:spcBef>
                <a:spcPct val="0"/>
              </a:spcBef>
              <a:buFontTx/>
              <a:buNone/>
              <a:defRPr/>
            </a:pPr>
            <a:r>
              <a:rPr lang="en-US" sz="2400" b="1" kern="0" dirty="0" smtClean="0">
                <a:solidFill>
                  <a:srgbClr val="002060"/>
                </a:solidFill>
                <a:latin typeface="+mj-lt"/>
                <a:ea typeface="+mj-ea"/>
                <a:cs typeface="+mj-cs"/>
                <a:hlinkClick r:id="rId2"/>
              </a:rPr>
              <a:t>www.QualityInfo.org</a:t>
            </a:r>
            <a:endParaRPr lang="en-US" sz="2400" b="1" kern="0" dirty="0">
              <a:solidFill>
                <a:srgbClr val="002060"/>
              </a:solidFill>
              <a:latin typeface="+mj-lt"/>
              <a:ea typeface="+mj-ea"/>
              <a:cs typeface="+mj-cs"/>
            </a:endParaRPr>
          </a:p>
          <a:p>
            <a:pPr algn="ctr">
              <a:lnSpc>
                <a:spcPct val="100000"/>
              </a:lnSpc>
              <a:spcBef>
                <a:spcPct val="0"/>
              </a:spcBef>
              <a:buFontTx/>
              <a:buNone/>
              <a:defRPr/>
            </a:pPr>
            <a:r>
              <a:rPr lang="en-US" sz="2400" b="1" kern="0" dirty="0" smtClean="0">
                <a:solidFill>
                  <a:srgbClr val="002060"/>
                </a:solidFill>
                <a:latin typeface="+mj-lt"/>
                <a:ea typeface="+mj-ea"/>
                <a:cs typeface="+mj-cs"/>
              </a:rPr>
              <a:t>and use the search box to look up my name</a:t>
            </a:r>
          </a:p>
          <a:p>
            <a:pPr algn="ctr">
              <a:lnSpc>
                <a:spcPct val="100000"/>
              </a:lnSpc>
              <a:spcBef>
                <a:spcPct val="0"/>
              </a:spcBef>
              <a:buFontTx/>
              <a:buNone/>
              <a:defRPr/>
            </a:pPr>
            <a:endParaRPr lang="en-US" sz="2400" b="1" kern="0" dirty="0" smtClean="0">
              <a:solidFill>
                <a:srgbClr val="002060"/>
              </a:solidFill>
              <a:latin typeface="+mj-lt"/>
              <a:ea typeface="+mj-ea"/>
              <a:cs typeface="+mj-cs"/>
            </a:endParaRPr>
          </a:p>
          <a:p>
            <a:pPr algn="ctr">
              <a:lnSpc>
                <a:spcPct val="100000"/>
              </a:lnSpc>
              <a:spcBef>
                <a:spcPct val="0"/>
              </a:spcBef>
              <a:buFontTx/>
              <a:buNone/>
              <a:defRPr/>
            </a:pPr>
            <a:r>
              <a:rPr lang="en-US" sz="2400" b="1" kern="0" dirty="0" smtClean="0">
                <a:solidFill>
                  <a:srgbClr val="002060"/>
                </a:solidFill>
                <a:latin typeface="+mj-lt"/>
                <a:ea typeface="+mj-ea"/>
                <a:cs typeface="+mj-cs"/>
              </a:rPr>
              <a:t>Join the conversation:</a:t>
            </a:r>
            <a:endParaRPr lang="en-US" sz="2400" b="1" kern="0" dirty="0">
              <a:solidFill>
                <a:srgbClr val="002060"/>
              </a:solidFill>
              <a:latin typeface="+mj-lt"/>
              <a:ea typeface="+mj-ea"/>
              <a:cs typeface="+mj-cs"/>
            </a:endParaRPr>
          </a:p>
          <a:p>
            <a:pPr algn="ctr">
              <a:lnSpc>
                <a:spcPct val="100000"/>
              </a:lnSpc>
              <a:spcBef>
                <a:spcPct val="0"/>
              </a:spcBef>
              <a:buFontTx/>
              <a:buNone/>
              <a:defRPr/>
            </a:pPr>
            <a:r>
              <a:rPr lang="en-US" sz="2400" b="1" kern="0" dirty="0" smtClean="0">
                <a:solidFill>
                  <a:srgbClr val="002060"/>
                </a:solidFill>
                <a:latin typeface="+mj-lt"/>
                <a:ea typeface="+mj-ea"/>
                <a:cs typeface="+mj-cs"/>
              </a:rPr>
              <a:t>OregonEmployment.blogspot.com</a:t>
            </a:r>
            <a:endParaRPr lang="en-US" sz="2400" b="1" kern="0" dirty="0">
              <a:solidFill>
                <a:srgbClr val="002060"/>
              </a:solidFill>
              <a:latin typeface="+mj-lt"/>
              <a:ea typeface="+mj-ea"/>
              <a:cs typeface="+mj-cs"/>
            </a:endParaRPr>
          </a:p>
          <a:p>
            <a:pPr algn="ctr">
              <a:lnSpc>
                <a:spcPct val="100000"/>
              </a:lnSpc>
              <a:spcBef>
                <a:spcPct val="0"/>
              </a:spcBef>
              <a:buFontTx/>
              <a:buNone/>
              <a:defRPr/>
            </a:pPr>
            <a:r>
              <a:rPr lang="en-US" sz="2400" b="1" kern="0" dirty="0" smtClean="0">
                <a:solidFill>
                  <a:srgbClr val="002060"/>
                </a:solidFill>
                <a:latin typeface="+mj-lt"/>
                <a:ea typeface="+mj-ea"/>
                <a:cs typeface="+mj-cs"/>
              </a:rPr>
              <a:t>Twitter @OrEmployment</a:t>
            </a:r>
            <a:endParaRPr lang="en-US" sz="2400" b="1" kern="0" dirty="0">
              <a:solidFill>
                <a:srgbClr val="002060"/>
              </a:solidFill>
              <a:latin typeface="+mj-lt"/>
              <a:ea typeface="+mj-ea"/>
              <a:cs typeface="+mj-cs"/>
            </a:endParaRPr>
          </a:p>
        </p:txBody>
      </p:sp>
      <p:sp>
        <p:nvSpPr>
          <p:cNvPr id="3" name="Rectangle 2"/>
          <p:cNvSpPr txBox="1">
            <a:spLocks noChangeArrowheads="1"/>
          </p:cNvSpPr>
          <p:nvPr/>
        </p:nvSpPr>
        <p:spPr bwMode="auto">
          <a:xfrm>
            <a:off x="2350104" y="1295400"/>
            <a:ext cx="4419600" cy="2438400"/>
          </a:xfrm>
          <a:prstGeom prst="rect">
            <a:avLst/>
          </a:prstGeom>
          <a:noFill/>
          <a:ln w="9525">
            <a:noFill/>
            <a:miter lim="800000"/>
            <a:headEnd/>
            <a:tailEnd/>
          </a:ln>
        </p:spPr>
        <p:txBody>
          <a:bodyPr anchor="ctr"/>
          <a:lstStyle/>
          <a:p>
            <a:pPr algn="ctr">
              <a:defRPr/>
            </a:pPr>
            <a:r>
              <a:rPr lang="en-US" sz="2400" b="1" kern="0" dirty="0" smtClean="0">
                <a:solidFill>
                  <a:srgbClr val="002060"/>
                </a:solidFill>
              </a:rPr>
              <a:t>Nick Beleiciks</a:t>
            </a:r>
          </a:p>
          <a:p>
            <a:pPr algn="ctr">
              <a:defRPr/>
            </a:pPr>
            <a:r>
              <a:rPr lang="en-US" sz="2400" b="1" kern="0" dirty="0" smtClean="0">
                <a:solidFill>
                  <a:srgbClr val="002060"/>
                </a:solidFill>
              </a:rPr>
              <a:t>State Employment Economist</a:t>
            </a:r>
            <a:br>
              <a:rPr lang="en-US" sz="2400" b="1" kern="0" dirty="0" smtClean="0">
                <a:solidFill>
                  <a:srgbClr val="002060"/>
                </a:solidFill>
              </a:rPr>
            </a:br>
            <a:r>
              <a:rPr lang="en-US" sz="2400" b="1" kern="0" dirty="0" smtClean="0">
                <a:solidFill>
                  <a:srgbClr val="002060"/>
                </a:solidFill>
                <a:hlinkClick r:id="rId3"/>
              </a:rPr>
              <a:t>Nick.J.Beleiciks@oregon.gov</a:t>
            </a:r>
            <a:endParaRPr lang="en-US" sz="2400" b="1" kern="0" dirty="0" smtClean="0">
              <a:solidFill>
                <a:srgbClr val="002060"/>
              </a:solidFill>
            </a:endParaRPr>
          </a:p>
          <a:p>
            <a:pPr algn="ctr">
              <a:defRPr/>
            </a:pPr>
            <a:r>
              <a:rPr lang="en-US" sz="2400" b="1" kern="0" dirty="0" smtClean="0">
                <a:solidFill>
                  <a:srgbClr val="002060"/>
                </a:solidFill>
              </a:rPr>
              <a:t>503-947-1267</a:t>
            </a:r>
            <a:endParaRPr lang="en-US" sz="2400" b="1" kern="0" dirty="0" smtClean="0">
              <a:solidFill>
                <a:srgbClr val="002060"/>
              </a:solidFill>
              <a:latin typeface="+mj-lt"/>
              <a:ea typeface="+mj-ea"/>
              <a:cs typeface="+mj-cs"/>
            </a:endParaRPr>
          </a:p>
        </p:txBody>
      </p:sp>
    </p:spTree>
    <p:extLst>
      <p:ext uri="{BB962C8B-B14F-4D97-AF65-F5344CB8AC3E}">
        <p14:creationId xmlns:p14="http://schemas.microsoft.com/office/powerpoint/2010/main" val="1439773815"/>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3"/>
          <p:cNvSpPr txBox="1">
            <a:spLocks/>
          </p:cNvSpPr>
          <p:nvPr/>
        </p:nvSpPr>
        <p:spPr>
          <a:xfrm>
            <a:off x="276367" y="2819400"/>
            <a:ext cx="3762233" cy="3789963"/>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buClr>
                <a:srgbClr val="31B6FD"/>
              </a:buClr>
            </a:pPr>
            <a:endParaRPr lang="en-US" sz="2400" dirty="0" smtClean="0">
              <a:solidFill>
                <a:srgbClr val="073E87"/>
              </a:solidFill>
            </a:endParaRPr>
          </a:p>
          <a:p>
            <a:pPr algn="l">
              <a:buClr>
                <a:srgbClr val="31B6FD"/>
              </a:buClr>
            </a:pPr>
            <a:endParaRPr lang="en-US" sz="2400" dirty="0" smtClean="0">
              <a:solidFill>
                <a:srgbClr val="073E87"/>
              </a:solidFill>
            </a:endParaRPr>
          </a:p>
          <a:p>
            <a:pPr algn="l">
              <a:buClr>
                <a:srgbClr val="31B6FD"/>
              </a:buClr>
            </a:pPr>
            <a:endParaRPr lang="en-US" sz="2400" dirty="0">
              <a:solidFill>
                <a:srgbClr val="073E87"/>
              </a:solidFill>
            </a:endParaRPr>
          </a:p>
          <a:p>
            <a:pPr algn="l">
              <a:buClr>
                <a:srgbClr val="31B6FD"/>
              </a:buClr>
            </a:pPr>
            <a:r>
              <a:rPr lang="en-US" sz="2400" dirty="0" smtClean="0">
                <a:solidFill>
                  <a:srgbClr val="073E87"/>
                </a:solidFill>
              </a:rPr>
              <a:t>Available online at </a:t>
            </a:r>
            <a:r>
              <a:rPr lang="en-US" sz="2400" dirty="0" smtClean="0">
                <a:solidFill>
                  <a:srgbClr val="073E87"/>
                </a:solidFill>
                <a:hlinkClick r:id="rId2"/>
              </a:rPr>
              <a:t>www.QualityInfo.org</a:t>
            </a:r>
            <a:endParaRPr lang="en-US" sz="2400" dirty="0" smtClean="0">
              <a:solidFill>
                <a:srgbClr val="073E87"/>
              </a:solidFill>
            </a:endParaRPr>
          </a:p>
          <a:p>
            <a:pPr algn="l">
              <a:buClr>
                <a:srgbClr val="31B6FD"/>
              </a:buClr>
            </a:pPr>
            <a:endParaRPr lang="en-US" sz="2400" dirty="0">
              <a:solidFill>
                <a:srgbClr val="073E87"/>
              </a:solidFill>
              <a:hlinkClick r:id="rId3"/>
            </a:endParaRPr>
          </a:p>
          <a:p>
            <a:pPr algn="l">
              <a:buClr>
                <a:srgbClr val="31B6FD"/>
              </a:buClr>
            </a:pPr>
            <a:r>
              <a:rPr lang="en-US" sz="2400" dirty="0" smtClean="0">
                <a:solidFill>
                  <a:srgbClr val="073E87"/>
                </a:solidFill>
              </a:rPr>
              <a:t>Search for “Youth Report”</a:t>
            </a:r>
          </a:p>
          <a:p>
            <a:pPr algn="l">
              <a:buClr>
                <a:srgbClr val="31B6FD"/>
              </a:buClr>
            </a:pPr>
            <a:endParaRPr lang="en-US" sz="2400" dirty="0" smtClean="0">
              <a:solidFill>
                <a:srgbClr val="073E87"/>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19715"/>
            <a:ext cx="3522259" cy="97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7423" y="319715"/>
            <a:ext cx="4855577" cy="628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221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Oregon </a:t>
            </a:r>
            <a:r>
              <a:rPr lang="en-US" dirty="0" smtClean="0"/>
              <a:t>added </a:t>
            </a:r>
            <a:r>
              <a:rPr lang="en-US" dirty="0"/>
              <a:t>tens of thousands of new jobs while recovering from the Great Recession, but recent job growth </a:t>
            </a:r>
            <a:r>
              <a:rPr lang="en-US" dirty="0" smtClean="0"/>
              <a:t>completely </a:t>
            </a:r>
            <a:r>
              <a:rPr lang="en-US" dirty="0"/>
              <a:t>overlooked younger workers. There were actually fewer workers ages 14 to 21 in </a:t>
            </a:r>
            <a:r>
              <a:rPr lang="en-US" dirty="0" smtClean="0"/>
              <a:t>2013 </a:t>
            </a:r>
            <a:r>
              <a:rPr lang="en-US" dirty="0"/>
              <a:t>than in 2010.</a:t>
            </a:r>
          </a:p>
          <a:p>
            <a:endParaRPr lang="en-US" dirty="0"/>
          </a:p>
        </p:txBody>
      </p:sp>
      <p:sp>
        <p:nvSpPr>
          <p:cNvPr id="3" name="Title 2"/>
          <p:cNvSpPr>
            <a:spLocks noGrp="1"/>
          </p:cNvSpPr>
          <p:nvPr>
            <p:ph type="title"/>
          </p:nvPr>
        </p:nvSpPr>
        <p:spPr/>
        <p:txBody>
          <a:bodyPr/>
          <a:lstStyle/>
          <a:p>
            <a:r>
              <a:rPr lang="en-US" dirty="0" smtClean="0"/>
              <a:t>Executive Summary #1</a:t>
            </a:r>
            <a:endParaRPr lang="en-US" dirty="0"/>
          </a:p>
        </p:txBody>
      </p:sp>
    </p:spTree>
    <p:extLst>
      <p:ext uri="{BB962C8B-B14F-4D97-AF65-F5344CB8AC3E}">
        <p14:creationId xmlns:p14="http://schemas.microsoft.com/office/powerpoint/2010/main" val="1095167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Unemployment </a:t>
            </a:r>
            <a:r>
              <a:rPr lang="en-US" dirty="0"/>
              <a:t>rates for youth increased drastically during the recession and have not returned to previous levels. The unemployment rate of Oregon teens ages 16 to 19 years was </a:t>
            </a:r>
            <a:r>
              <a:rPr lang="en-US" dirty="0" smtClean="0"/>
              <a:t>28.0 </a:t>
            </a:r>
            <a:r>
              <a:rPr lang="en-US" dirty="0"/>
              <a:t>percent in </a:t>
            </a:r>
            <a:r>
              <a:rPr lang="en-US" dirty="0" smtClean="0"/>
              <a:t>2014, </a:t>
            </a:r>
            <a:r>
              <a:rPr lang="en-US" dirty="0"/>
              <a:t>while the rate was </a:t>
            </a:r>
            <a:r>
              <a:rPr lang="en-US" dirty="0" smtClean="0"/>
              <a:t>12.7 </a:t>
            </a:r>
            <a:r>
              <a:rPr lang="en-US" dirty="0"/>
              <a:t>percent among young adults ages 20 to 24 years.</a:t>
            </a:r>
          </a:p>
          <a:p>
            <a:endParaRPr lang="en-US" dirty="0"/>
          </a:p>
        </p:txBody>
      </p:sp>
      <p:sp>
        <p:nvSpPr>
          <p:cNvPr id="3" name="Title 2"/>
          <p:cNvSpPr>
            <a:spLocks noGrp="1"/>
          </p:cNvSpPr>
          <p:nvPr>
            <p:ph type="title"/>
          </p:nvPr>
        </p:nvSpPr>
        <p:spPr/>
        <p:txBody>
          <a:bodyPr/>
          <a:lstStyle/>
          <a:p>
            <a:r>
              <a:rPr lang="en-US" dirty="0" smtClean="0"/>
              <a:t>Executive Summary #2</a:t>
            </a:r>
            <a:endParaRPr lang="en-US" dirty="0"/>
          </a:p>
        </p:txBody>
      </p:sp>
    </p:spTree>
    <p:extLst>
      <p:ext uri="{BB962C8B-B14F-4D97-AF65-F5344CB8AC3E}">
        <p14:creationId xmlns:p14="http://schemas.microsoft.com/office/powerpoint/2010/main" val="2971442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304800"/>
            <a:ext cx="8686800" cy="804672"/>
          </a:xfrm>
        </p:spPr>
        <p:txBody>
          <a:bodyPr>
            <a:noAutofit/>
          </a:bodyPr>
          <a:lstStyle/>
          <a:p>
            <a:pPr algn="l"/>
            <a:r>
              <a:rPr lang="en-US" sz="2800" dirty="0" smtClean="0">
                <a:solidFill>
                  <a:schemeClr val="bg1"/>
                </a:solidFill>
              </a:rPr>
              <a:t>The recession sent youth unemployment rates to record highs and rates remain at troubling high levels.</a:t>
            </a:r>
            <a:endParaRPr lang="en-US" sz="2800" dirty="0">
              <a:solidFill>
                <a:schemeClr val="bg1"/>
              </a:solidFill>
            </a:endParaRPr>
          </a:p>
        </p:txBody>
      </p:sp>
      <p:sp>
        <p:nvSpPr>
          <p:cNvPr id="5" name="TextBox 4"/>
          <p:cNvSpPr txBox="1"/>
          <p:nvPr/>
        </p:nvSpPr>
        <p:spPr>
          <a:xfrm>
            <a:off x="76200" y="1600200"/>
            <a:ext cx="1981200" cy="4801314"/>
          </a:xfrm>
          <a:prstGeom prst="rect">
            <a:avLst/>
          </a:prstGeom>
          <a:solidFill>
            <a:schemeClr val="bg1"/>
          </a:solidFill>
        </p:spPr>
        <p:txBody>
          <a:bodyPr wrap="square" rtlCol="0">
            <a:spAutoFit/>
          </a:bodyPr>
          <a:lstStyle/>
          <a:p>
            <a:r>
              <a:rPr lang="en-US" dirty="0" smtClean="0"/>
              <a:t>Young people were just 13 percent of the labor force in 2014, but they accounted for 31 percent of unemployed Oregonians.</a:t>
            </a:r>
          </a:p>
          <a:p>
            <a:endParaRPr lang="en-US" dirty="0" smtClean="0"/>
          </a:p>
          <a:p>
            <a:r>
              <a:rPr lang="en-US" dirty="0" smtClean="0"/>
              <a:t>Unemployment </a:t>
            </a:r>
            <a:r>
              <a:rPr lang="en-US" dirty="0"/>
              <a:t>rates</a:t>
            </a:r>
            <a:r>
              <a:rPr lang="en-US" dirty="0" smtClean="0"/>
              <a:t>:</a:t>
            </a:r>
            <a:endParaRPr lang="en-US" dirty="0"/>
          </a:p>
          <a:p>
            <a:r>
              <a:rPr lang="en-US" dirty="0"/>
              <a:t>16-19 </a:t>
            </a:r>
            <a:r>
              <a:rPr lang="en-US" dirty="0" smtClean="0"/>
              <a:t>years: 28.0%</a:t>
            </a:r>
            <a:endParaRPr lang="en-US" dirty="0"/>
          </a:p>
          <a:p>
            <a:endParaRPr lang="en-US" dirty="0"/>
          </a:p>
          <a:p>
            <a:r>
              <a:rPr lang="en-US" dirty="0" smtClean="0"/>
              <a:t>20-24 years: 12.7%</a:t>
            </a:r>
          </a:p>
          <a:p>
            <a:endParaRPr lang="en-US" dirty="0"/>
          </a:p>
          <a:p>
            <a:r>
              <a:rPr lang="en-US" dirty="0"/>
              <a:t>25+ </a:t>
            </a:r>
            <a:r>
              <a:rPr lang="en-US" dirty="0" smtClean="0"/>
              <a:t>years: 5.6%</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1" y="1600200"/>
            <a:ext cx="688950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668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Young workers account for a disproportionate share of </a:t>
            </a:r>
            <a:r>
              <a:rPr lang="en-US" dirty="0" smtClean="0"/>
              <a:t>falling </a:t>
            </a:r>
            <a:r>
              <a:rPr lang="en-US" dirty="0"/>
              <a:t>labor force participation. Young people ages 16 to 24 </a:t>
            </a:r>
            <a:r>
              <a:rPr lang="en-US" dirty="0" smtClean="0"/>
              <a:t>accounted for </a:t>
            </a:r>
            <a:r>
              <a:rPr lang="en-US" dirty="0"/>
              <a:t>more than one-quarter of the decline in the state’s overall labor force participation rate since 2000.</a:t>
            </a:r>
          </a:p>
          <a:p>
            <a:pPr marL="0" indent="0">
              <a:buNone/>
            </a:pPr>
            <a:endParaRPr lang="en-US" dirty="0"/>
          </a:p>
        </p:txBody>
      </p:sp>
      <p:sp>
        <p:nvSpPr>
          <p:cNvPr id="3" name="Title 2"/>
          <p:cNvSpPr>
            <a:spLocks noGrp="1"/>
          </p:cNvSpPr>
          <p:nvPr>
            <p:ph type="title"/>
          </p:nvPr>
        </p:nvSpPr>
        <p:spPr/>
        <p:txBody>
          <a:bodyPr/>
          <a:lstStyle/>
          <a:p>
            <a:r>
              <a:rPr lang="en-US" dirty="0" smtClean="0"/>
              <a:t>Executive Summary #3</a:t>
            </a:r>
            <a:endParaRPr lang="en-US" dirty="0"/>
          </a:p>
        </p:txBody>
      </p:sp>
    </p:spTree>
    <p:extLst>
      <p:ext uri="{BB962C8B-B14F-4D97-AF65-F5344CB8AC3E}">
        <p14:creationId xmlns:p14="http://schemas.microsoft.com/office/powerpoint/2010/main" val="1920338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457200"/>
            <a:ext cx="8686800" cy="804672"/>
          </a:xfrm>
        </p:spPr>
        <p:txBody>
          <a:bodyPr>
            <a:noAutofit/>
          </a:bodyPr>
          <a:lstStyle/>
          <a:p>
            <a:pPr algn="l"/>
            <a:r>
              <a:rPr lang="en-US" sz="2800" dirty="0" smtClean="0">
                <a:solidFill>
                  <a:schemeClr val="bg1"/>
                </a:solidFill>
              </a:rPr>
              <a:t>After years of decline, the share of youth participating in the labor force reached the lowest point on record in 2013.</a:t>
            </a:r>
            <a:endParaRPr lang="en-US" sz="2800" dirty="0">
              <a:solidFill>
                <a:schemeClr val="bg1"/>
              </a:solidFill>
            </a:endParaRPr>
          </a:p>
        </p:txBody>
      </p:sp>
      <p:sp>
        <p:nvSpPr>
          <p:cNvPr id="5" name="TextBox 4"/>
          <p:cNvSpPr txBox="1"/>
          <p:nvPr/>
        </p:nvSpPr>
        <p:spPr>
          <a:xfrm>
            <a:off x="152400" y="1600200"/>
            <a:ext cx="1757218" cy="5078313"/>
          </a:xfrm>
          <a:prstGeom prst="rect">
            <a:avLst/>
          </a:prstGeom>
          <a:solidFill>
            <a:schemeClr val="bg1"/>
          </a:solidFill>
        </p:spPr>
        <p:txBody>
          <a:bodyPr wrap="square" rtlCol="0">
            <a:spAutoFit/>
          </a:bodyPr>
          <a:lstStyle/>
          <a:p>
            <a:r>
              <a:rPr lang="en-US" dirty="0" smtClean="0"/>
              <a:t>It’s now far more common for teens to be neither working nor looking for a job.</a:t>
            </a:r>
          </a:p>
          <a:p>
            <a:endParaRPr lang="en-US" dirty="0" smtClean="0"/>
          </a:p>
          <a:p>
            <a:r>
              <a:rPr lang="en-US" dirty="0" smtClean="0"/>
              <a:t>Participation rates:</a:t>
            </a:r>
          </a:p>
          <a:p>
            <a:endParaRPr lang="en-US" dirty="0"/>
          </a:p>
          <a:p>
            <a:r>
              <a:rPr lang="en-US" u="sng" dirty="0" smtClean="0"/>
              <a:t>16-19 years</a:t>
            </a:r>
          </a:p>
          <a:p>
            <a:r>
              <a:rPr lang="en-US" dirty="0" smtClean="0"/>
              <a:t>36%</a:t>
            </a:r>
            <a:endParaRPr lang="en-US" dirty="0"/>
          </a:p>
          <a:p>
            <a:endParaRPr lang="en-US" dirty="0" smtClean="0"/>
          </a:p>
          <a:p>
            <a:r>
              <a:rPr lang="en-US" u="sng" dirty="0" smtClean="0"/>
              <a:t>20-24 </a:t>
            </a:r>
            <a:r>
              <a:rPr lang="en-US" u="sng" dirty="0"/>
              <a:t>years</a:t>
            </a:r>
          </a:p>
          <a:p>
            <a:r>
              <a:rPr lang="en-US" dirty="0" smtClean="0"/>
              <a:t>72%</a:t>
            </a:r>
            <a:endParaRPr lang="en-US" dirty="0"/>
          </a:p>
          <a:p>
            <a:endParaRPr lang="en-US" dirty="0" smtClean="0"/>
          </a:p>
          <a:p>
            <a:r>
              <a:rPr lang="en-US" u="sng" dirty="0" smtClean="0"/>
              <a:t>25+ </a:t>
            </a:r>
            <a:r>
              <a:rPr lang="en-US" u="sng" dirty="0"/>
              <a:t>years</a:t>
            </a:r>
          </a:p>
          <a:p>
            <a:r>
              <a:rPr lang="en-US" dirty="0" smtClean="0"/>
              <a:t>62%</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600200"/>
            <a:ext cx="721836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174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Youth use fewer job search methods than adults, and they are less likely to use personal networks and public employment agencies in their job search. Increasing the job search methods used by young workers could help them find more employment opportunities</a:t>
            </a:r>
            <a:r>
              <a:rPr lang="en-US" dirty="0" smtClean="0"/>
              <a:t>.</a:t>
            </a:r>
            <a:endParaRPr lang="en-US" dirty="0"/>
          </a:p>
        </p:txBody>
      </p:sp>
      <p:sp>
        <p:nvSpPr>
          <p:cNvPr id="3" name="Title 2"/>
          <p:cNvSpPr>
            <a:spLocks noGrp="1"/>
          </p:cNvSpPr>
          <p:nvPr>
            <p:ph type="title"/>
          </p:nvPr>
        </p:nvSpPr>
        <p:spPr/>
        <p:txBody>
          <a:bodyPr/>
          <a:lstStyle/>
          <a:p>
            <a:r>
              <a:rPr lang="en-US" dirty="0" smtClean="0"/>
              <a:t>Executive Summary #4</a:t>
            </a:r>
            <a:endParaRPr lang="en-US" dirty="0"/>
          </a:p>
        </p:txBody>
      </p:sp>
    </p:spTree>
    <p:extLst>
      <p:ext uri="{BB962C8B-B14F-4D97-AF65-F5344CB8AC3E}">
        <p14:creationId xmlns:p14="http://schemas.microsoft.com/office/powerpoint/2010/main" val="42927825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D_corp">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OED_corp">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3112</TotalTime>
  <Words>1582</Words>
  <Application>Microsoft Office PowerPoint</Application>
  <PresentationFormat>On-screen Show (4:3)</PresentationFormat>
  <Paragraphs>150</Paragraphs>
  <Slides>28</Slides>
  <Notes>12</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OED_corp</vt:lpstr>
      <vt:lpstr>1_OED_corp</vt:lpstr>
      <vt:lpstr>Endangered: Youth in the Labor Force </vt:lpstr>
      <vt:lpstr>PowerPoint Presentation</vt:lpstr>
      <vt:lpstr>PowerPoint Presentation</vt:lpstr>
      <vt:lpstr>Executive Summary #1</vt:lpstr>
      <vt:lpstr>Executive Summary #2</vt:lpstr>
      <vt:lpstr>The recession sent youth unemployment rates to record highs and rates remain at troubling high levels.</vt:lpstr>
      <vt:lpstr>Executive Summary #3</vt:lpstr>
      <vt:lpstr>After years of decline, the share of youth participating in the labor force reached the lowest point on record in 2013.</vt:lpstr>
      <vt:lpstr>Executive Summary #4</vt:lpstr>
      <vt:lpstr>Job search methods of youth differ from search methods of all workers.</vt:lpstr>
      <vt:lpstr>Snapshot look at job openings currently available for teenagers.</vt:lpstr>
      <vt:lpstr>Executive Summary #5</vt:lpstr>
      <vt:lpstr>The share of unemployed teens with no previous work experience is on the rise, and the lack of experience makes it more difficult to find a job.</vt:lpstr>
      <vt:lpstr>Executive Summary #6</vt:lpstr>
      <vt:lpstr>Oregon’s Local Workforce Investment Boards have developed actionable items to address youth unemployment.</vt:lpstr>
      <vt:lpstr>Executive Summary #7</vt:lpstr>
      <vt:lpstr>The number of idle youth has increased over the years, but they remain a relatively small share of the total youth population.</vt:lpstr>
      <vt:lpstr>About 1 out of 20 teens could be considered idle.</vt:lpstr>
      <vt:lpstr>About 1 out of 9 young adults could be considered idle.</vt:lpstr>
      <vt:lpstr>Executive Summary #8</vt:lpstr>
      <vt:lpstr>Money Earned by Teens Benefits Families and the Local Economy</vt:lpstr>
      <vt:lpstr>Executive Summary #9</vt:lpstr>
      <vt:lpstr>Research shows that teens are substituting education for labor market experience. They are spending more time on academic activities.</vt:lpstr>
      <vt:lpstr>Key Point about Regulations</vt:lpstr>
      <vt:lpstr>Working hours limited for 14 and 15 year olds in nonagricultural jobs.</vt:lpstr>
      <vt:lpstr>Agricultural work is still allowed for minors</vt:lpstr>
      <vt:lpstr>Employing minors requires extra paperwork from employers.</vt:lpstr>
      <vt:lpstr>PowerPoint Presentation</vt:lpstr>
    </vt:vector>
  </TitlesOfParts>
  <Company>OED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Graham Slater</dc:creator>
  <cp:lastModifiedBy>NICK J. BELEICIKS</cp:lastModifiedBy>
  <cp:revision>170</cp:revision>
  <dcterms:created xsi:type="dcterms:W3CDTF">2012-10-08T15:42:39Z</dcterms:created>
  <dcterms:modified xsi:type="dcterms:W3CDTF">2015-04-28T20:02:20Z</dcterms:modified>
</cp:coreProperties>
</file>